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4" d="100"/>
          <a:sy n="84" d="100"/>
        </p:scale>
        <p:origin x="696" y="72"/>
      </p:cViewPr>
      <p:guideLst>
        <p:guide orient="horz" pos="2160"/>
        <p:guide pos="20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28744-2809-4A95-B727-8F6DFD552702}" type="datetimeFigureOut">
              <a:rPr lang="en-US" smtClean="0"/>
              <a:t>2/15/2018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EB5C1-45E8-4163-87BA-49E1CFA3DCE2}" type="slidenum">
              <a:rPr lang="en-US" smtClean="0"/>
              <a:t>‹#›</a:t>
            </a:fld>
            <a:endParaRPr lang="en-US"/>
          </a:p>
        </p:txBody>
      </p:sp>
    </p:spTree>
    <p:extLst>
      <p:ext uri="{BB962C8B-B14F-4D97-AF65-F5344CB8AC3E}">
        <p14:creationId xmlns:p14="http://schemas.microsoft.com/office/powerpoint/2010/main" val="334596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approach” to aviation safety</a:t>
            </a:r>
          </a:p>
          <a:p>
            <a:r>
              <a:rPr lang="en-US" dirty="0"/>
              <a:t>Methods instructors can use to teach students to use practical risk management tools, discuss how to evaluate student decision-making</a:t>
            </a:r>
          </a:p>
        </p:txBody>
      </p:sp>
      <p:sp>
        <p:nvSpPr>
          <p:cNvPr id="4" name="Slide Number Placeholder 3"/>
          <p:cNvSpPr>
            <a:spLocks noGrp="1"/>
          </p:cNvSpPr>
          <p:nvPr>
            <p:ph type="sldNum" sz="quarter" idx="10"/>
          </p:nvPr>
        </p:nvSpPr>
        <p:spPr/>
        <p:txBody>
          <a:bodyPr/>
          <a:lstStyle/>
          <a:p>
            <a:fld id="{07BEB5C1-45E8-4163-87BA-49E1CFA3DCE2}" type="slidenum">
              <a:rPr lang="en-US" smtClean="0"/>
              <a:t>2</a:t>
            </a:fld>
            <a:endParaRPr lang="en-US"/>
          </a:p>
        </p:txBody>
      </p:sp>
    </p:spTree>
    <p:extLst>
      <p:ext uri="{BB962C8B-B14F-4D97-AF65-F5344CB8AC3E}">
        <p14:creationId xmlns:p14="http://schemas.microsoft.com/office/powerpoint/2010/main" val="685440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Brief the function of the flight controls—expected instrument indications and outside references to be used to control the aircraft’s attitude.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Introduce each new flight maneuver using both outside and instrument references—flight control manipulation is identical regardless. </a:t>
            </a:r>
          </a:p>
        </p:txBody>
      </p:sp>
      <p:sp>
        <p:nvSpPr>
          <p:cNvPr id="4" name="Slide Number Placeholder 3"/>
          <p:cNvSpPr>
            <a:spLocks noGrp="1"/>
          </p:cNvSpPr>
          <p:nvPr>
            <p:ph type="sldNum" sz="quarter" idx="10"/>
          </p:nvPr>
        </p:nvSpPr>
        <p:spPr/>
        <p:txBody>
          <a:bodyPr/>
          <a:lstStyle/>
          <a:p>
            <a:fld id="{07BEB5C1-45E8-4163-87BA-49E1CFA3DCE2}" type="slidenum">
              <a:rPr lang="en-US" smtClean="0"/>
              <a:t>18</a:t>
            </a:fld>
            <a:endParaRPr lang="en-US"/>
          </a:p>
        </p:txBody>
      </p:sp>
    </p:spTree>
    <p:extLst>
      <p:ext uri="{BB962C8B-B14F-4D97-AF65-F5344CB8AC3E}">
        <p14:creationId xmlns:p14="http://schemas.microsoft.com/office/powerpoint/2010/main" val="2338561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Ensure student develops habit of looking for traffic at all times from start of flight training—correct tendencies to enter maneuvers without checking for traffic immediately.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Introduce right-of-way rules to students. </a:t>
            </a:r>
            <a:r>
              <a:rPr lang="en-US" sz="1200" i="1" kern="1200" dirty="0">
                <a:solidFill>
                  <a:schemeClr val="tx1"/>
                </a:solidFill>
                <a:effectLst/>
                <a:latin typeface="+mn-lt"/>
                <a:ea typeface="+mn-ea"/>
                <a:cs typeface="+mn-cs"/>
              </a:rPr>
              <a:t>[14 CFR 91.113]</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19</a:t>
            </a:fld>
            <a:endParaRPr lang="en-US"/>
          </a:p>
        </p:txBody>
      </p:sp>
    </p:spTree>
    <p:extLst>
      <p:ext uri="{BB962C8B-B14F-4D97-AF65-F5344CB8AC3E}">
        <p14:creationId xmlns:p14="http://schemas.microsoft.com/office/powerpoint/2010/main" val="145322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Essential component of teaching process. Determines how, what, and how well a student is learning. Provides student with something constructive to work on or build; direction and guidance to raise the level of performance. </a:t>
            </a:r>
          </a:p>
          <a:p>
            <a:r>
              <a:rPr lang="en-US" sz="1200" kern="1200" dirty="0">
                <a:solidFill>
                  <a:schemeClr val="tx1"/>
                </a:solidFill>
                <a:effectLst/>
                <a:latin typeface="+mn-lt"/>
                <a:ea typeface="+mn-ea"/>
                <a:cs typeface="+mn-cs"/>
              </a:rPr>
              <a:t>Students must understand the purpose of the assessment to accept evaluation and improve.</a:t>
            </a:r>
          </a:p>
        </p:txBody>
      </p:sp>
      <p:sp>
        <p:nvSpPr>
          <p:cNvPr id="4" name="Slide Number Placeholder 3"/>
          <p:cNvSpPr>
            <a:spLocks noGrp="1"/>
          </p:cNvSpPr>
          <p:nvPr>
            <p:ph type="sldNum" sz="quarter" idx="10"/>
          </p:nvPr>
        </p:nvSpPr>
        <p:spPr/>
        <p:txBody>
          <a:bodyPr/>
          <a:lstStyle/>
          <a:p>
            <a:fld id="{07BEB5C1-45E8-4163-87BA-49E1CFA3DCE2}" type="slidenum">
              <a:rPr lang="en-US" smtClean="0"/>
              <a:t>20</a:t>
            </a:fld>
            <a:endParaRPr lang="en-US"/>
          </a:p>
        </p:txBody>
      </p:sp>
    </p:spTree>
    <p:extLst>
      <p:ext uri="{BB962C8B-B14F-4D97-AF65-F5344CB8AC3E}">
        <p14:creationId xmlns:p14="http://schemas.microsoft.com/office/powerpoint/2010/main" val="1359167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Based upon established standards of performance, suitably modified to apply to student’s experience/stage of development as a pilot. Consider student’s mastery of elements involved rather than overall performance.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Solo flight sign-off: determine that student is qualified and proficient in flight tasks necessary for flight.</a:t>
            </a:r>
          </a:p>
        </p:txBody>
      </p:sp>
      <p:sp>
        <p:nvSpPr>
          <p:cNvPr id="4" name="Slide Number Placeholder 3"/>
          <p:cNvSpPr>
            <a:spLocks noGrp="1"/>
          </p:cNvSpPr>
          <p:nvPr>
            <p:ph type="sldNum" sz="quarter" idx="10"/>
          </p:nvPr>
        </p:nvSpPr>
        <p:spPr/>
        <p:txBody>
          <a:bodyPr/>
          <a:lstStyle/>
          <a:p>
            <a:fld id="{07BEB5C1-45E8-4163-87BA-49E1CFA3DCE2}" type="slidenum">
              <a:rPr lang="en-US" smtClean="0"/>
              <a:t>21</a:t>
            </a:fld>
            <a:endParaRPr lang="en-US"/>
          </a:p>
        </p:txBody>
      </p:sp>
    </p:spTree>
    <p:extLst>
      <p:ext uri="{BB962C8B-B14F-4D97-AF65-F5344CB8AC3E}">
        <p14:creationId xmlns:p14="http://schemas.microsoft.com/office/powerpoint/2010/main" val="2091227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22</a:t>
            </a:fld>
            <a:endParaRPr lang="en-US"/>
          </a:p>
        </p:txBody>
      </p:sp>
    </p:spTree>
    <p:extLst>
      <p:ext uri="{BB962C8B-B14F-4D97-AF65-F5344CB8AC3E}">
        <p14:creationId xmlns:p14="http://schemas.microsoft.com/office/powerpoint/2010/main" val="741575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Instructor present to assist in answering questions/resolving flight issues.</a:t>
            </a:r>
          </a:p>
          <a:p>
            <a:r>
              <a:rPr lang="en-US" sz="1200" kern="1200" dirty="0">
                <a:solidFill>
                  <a:schemeClr val="tx1"/>
                </a:solidFill>
                <a:effectLst/>
                <a:latin typeface="+mn-lt"/>
                <a:ea typeface="+mn-ea"/>
                <a:cs typeface="+mn-cs"/>
              </a:rPr>
              <a:t>Consider time of day when scheduling—traffic congestion, possible winds, sun angles, reflection.</a:t>
            </a:r>
          </a:p>
        </p:txBody>
      </p:sp>
      <p:sp>
        <p:nvSpPr>
          <p:cNvPr id="4" name="Slide Number Placeholder 3"/>
          <p:cNvSpPr>
            <a:spLocks noGrp="1"/>
          </p:cNvSpPr>
          <p:nvPr>
            <p:ph type="sldNum" sz="quarter" idx="10"/>
          </p:nvPr>
        </p:nvSpPr>
        <p:spPr/>
        <p:txBody>
          <a:bodyPr/>
          <a:lstStyle/>
          <a:p>
            <a:fld id="{07BEB5C1-45E8-4163-87BA-49E1CFA3DCE2}" type="slidenum">
              <a:rPr lang="en-US" smtClean="0"/>
              <a:t>23</a:t>
            </a:fld>
            <a:endParaRPr lang="en-US"/>
          </a:p>
        </p:txBody>
      </p:sp>
    </p:spTree>
    <p:extLst>
      <p:ext uri="{BB962C8B-B14F-4D97-AF65-F5344CB8AC3E}">
        <p14:creationId xmlns:p14="http://schemas.microsoft.com/office/powerpoint/2010/main" val="931591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Don’t immediately take controls away—let students progress part of the way into the mistake and find a way out, allow student to see the effect of control inputs.</a:t>
            </a:r>
          </a:p>
          <a:p>
            <a:r>
              <a:rPr lang="en-US" sz="1200" kern="1200" dirty="0">
                <a:solidFill>
                  <a:schemeClr val="tx1"/>
                </a:solidFill>
                <a:effectLst/>
                <a:latin typeface="+mn-lt"/>
                <a:ea typeface="+mn-ea"/>
                <a:cs typeface="+mn-cs"/>
              </a:rPr>
              <a:t>Require student to vary performance of maneuver slightly, combine it with other operations, or apply same elements to performance of other maneuvers when students don’t understand principles/objectives involved.</a:t>
            </a:r>
          </a:p>
        </p:txBody>
      </p:sp>
      <p:sp>
        <p:nvSpPr>
          <p:cNvPr id="4" name="Slide Number Placeholder 3"/>
          <p:cNvSpPr>
            <a:spLocks noGrp="1"/>
          </p:cNvSpPr>
          <p:nvPr>
            <p:ph type="sldNum" sz="quarter" idx="10"/>
          </p:nvPr>
        </p:nvSpPr>
        <p:spPr/>
        <p:txBody>
          <a:bodyPr/>
          <a:lstStyle/>
          <a:p>
            <a:fld id="{07BEB5C1-45E8-4163-87BA-49E1CFA3DCE2}" type="slidenum">
              <a:rPr lang="en-US" smtClean="0"/>
              <a:t>24</a:t>
            </a:fld>
            <a:endParaRPr lang="en-US"/>
          </a:p>
        </p:txBody>
      </p:sp>
    </p:spTree>
    <p:extLst>
      <p:ext uri="{BB962C8B-B14F-4D97-AF65-F5344CB8AC3E}">
        <p14:creationId xmlns:p14="http://schemas.microsoft.com/office/powerpoint/2010/main" val="1042369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Teach students how to solve ordinary problems encountered during flight.</a:t>
            </a:r>
          </a:p>
          <a:p>
            <a:r>
              <a:rPr lang="en-US" sz="1200" kern="1200" dirty="0">
                <a:solidFill>
                  <a:schemeClr val="tx1"/>
                </a:solidFill>
                <a:effectLst/>
                <a:latin typeface="+mn-lt"/>
                <a:ea typeface="+mn-ea"/>
                <a:cs typeface="+mn-cs"/>
              </a:rPr>
              <a:t>Traffic pattern congestion, change in active runway, unexpected crosswinds—master individually before performing collectively.</a:t>
            </a:r>
          </a:p>
          <a:p>
            <a:r>
              <a:rPr lang="en-US" sz="1200" kern="1200" dirty="0">
                <a:solidFill>
                  <a:schemeClr val="tx1"/>
                </a:solidFill>
                <a:effectLst/>
                <a:latin typeface="+mn-lt"/>
                <a:ea typeface="+mn-ea"/>
                <a:cs typeface="+mn-cs"/>
              </a:rPr>
              <a:t>Student visualizes how flight may occur under normal circumstances.</a:t>
            </a:r>
          </a:p>
          <a:p>
            <a:r>
              <a:rPr lang="en-US" sz="1200" kern="1200" dirty="0">
                <a:solidFill>
                  <a:schemeClr val="tx1"/>
                </a:solidFill>
                <a:effectLst/>
                <a:latin typeface="+mn-lt"/>
                <a:ea typeface="+mn-ea"/>
                <a:cs typeface="+mn-cs"/>
              </a:rPr>
              <a:t>Instructor adds unforeseen circumstances, and student visualizes how they will handle the unexpected change.</a:t>
            </a:r>
          </a:p>
          <a:p>
            <a:r>
              <a:rPr lang="en-US" sz="1200" kern="1200" dirty="0">
                <a:solidFill>
                  <a:schemeClr val="tx1"/>
                </a:solidFill>
                <a:effectLst/>
                <a:latin typeface="+mn-lt"/>
                <a:ea typeface="+mn-ea"/>
                <a:cs typeface="+mn-cs"/>
              </a:rPr>
              <a:t>Ask questions to check student’s thought processes. Challenge student with realistic flying situations without overburdening them with unrealistic scenarios.</a:t>
            </a:r>
          </a:p>
        </p:txBody>
      </p:sp>
      <p:sp>
        <p:nvSpPr>
          <p:cNvPr id="4" name="Slide Number Placeholder 3"/>
          <p:cNvSpPr>
            <a:spLocks noGrp="1"/>
          </p:cNvSpPr>
          <p:nvPr>
            <p:ph type="sldNum" sz="quarter" idx="10"/>
          </p:nvPr>
        </p:nvSpPr>
        <p:spPr/>
        <p:txBody>
          <a:bodyPr/>
          <a:lstStyle/>
          <a:p>
            <a:fld id="{07BEB5C1-45E8-4163-87BA-49E1CFA3DCE2}" type="slidenum">
              <a:rPr lang="en-US" smtClean="0"/>
              <a:t>25</a:t>
            </a:fld>
            <a:endParaRPr lang="en-US"/>
          </a:p>
        </p:txBody>
      </p:sp>
    </p:spTree>
    <p:extLst>
      <p:ext uri="{BB962C8B-B14F-4D97-AF65-F5344CB8AC3E}">
        <p14:creationId xmlns:p14="http://schemas.microsoft.com/office/powerpoint/2010/main" val="2355831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Teach full stop landings—help student develop aircraft control and checklist usage.</a:t>
            </a:r>
          </a:p>
          <a:p>
            <a:r>
              <a:rPr lang="en-US" sz="1200" kern="1200" dirty="0">
                <a:solidFill>
                  <a:schemeClr val="tx1"/>
                </a:solidFill>
                <a:effectLst/>
                <a:latin typeface="+mn-lt"/>
                <a:ea typeface="+mn-ea"/>
                <a:cs typeface="+mn-cs"/>
              </a:rPr>
              <a:t>Aircraft speed and control take precedence. Land in the first third of the runway or go around. Bounce—go around. </a:t>
            </a:r>
          </a:p>
        </p:txBody>
      </p:sp>
      <p:sp>
        <p:nvSpPr>
          <p:cNvPr id="4" name="Slide Number Placeholder 3"/>
          <p:cNvSpPr>
            <a:spLocks noGrp="1"/>
          </p:cNvSpPr>
          <p:nvPr>
            <p:ph type="sldNum" sz="quarter" idx="10"/>
          </p:nvPr>
        </p:nvSpPr>
        <p:spPr/>
        <p:txBody>
          <a:bodyPr/>
          <a:lstStyle/>
          <a:p>
            <a:fld id="{07BEB5C1-45E8-4163-87BA-49E1CFA3DCE2}" type="slidenum">
              <a:rPr lang="en-US" smtClean="0"/>
              <a:t>26</a:t>
            </a:fld>
            <a:endParaRPr lang="en-US"/>
          </a:p>
        </p:txBody>
      </p:sp>
    </p:spTree>
    <p:extLst>
      <p:ext uri="{BB962C8B-B14F-4D97-AF65-F5344CB8AC3E}">
        <p14:creationId xmlns:p14="http://schemas.microsoft.com/office/powerpoint/2010/main" val="560646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27</a:t>
            </a:fld>
            <a:endParaRPr lang="en-US"/>
          </a:p>
        </p:txBody>
      </p:sp>
    </p:spTree>
    <p:extLst>
      <p:ext uri="{BB962C8B-B14F-4D97-AF65-F5344CB8AC3E}">
        <p14:creationId xmlns:p14="http://schemas.microsoft.com/office/powerpoint/2010/main" val="1072622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Training delivery method. Divided into four phases</a:t>
            </a:r>
          </a:p>
          <a:p>
            <a:pPr lvl="0"/>
            <a:r>
              <a:rPr lang="en-US" sz="1200" kern="1200" dirty="0">
                <a:solidFill>
                  <a:schemeClr val="tx1"/>
                </a:solidFill>
                <a:effectLst/>
                <a:latin typeface="+mn-lt"/>
                <a:ea typeface="+mn-ea"/>
                <a:cs typeface="+mn-cs"/>
              </a:rPr>
              <a:t>Explanation</a:t>
            </a:r>
          </a:p>
          <a:p>
            <a:pPr lvl="0"/>
            <a:r>
              <a:rPr lang="en-US" sz="1200" kern="1200" dirty="0">
                <a:solidFill>
                  <a:schemeClr val="tx1"/>
                </a:solidFill>
                <a:effectLst/>
                <a:latin typeface="+mn-lt"/>
                <a:ea typeface="+mn-ea"/>
                <a:cs typeface="+mn-cs"/>
              </a:rPr>
              <a:t>Demonstration</a:t>
            </a:r>
          </a:p>
          <a:p>
            <a:pPr lvl="0"/>
            <a:r>
              <a:rPr lang="en-US" sz="1200" kern="1200" dirty="0">
                <a:solidFill>
                  <a:schemeClr val="tx1"/>
                </a:solidFill>
                <a:effectLst/>
                <a:latin typeface="+mn-lt"/>
                <a:ea typeface="+mn-ea"/>
                <a:cs typeface="+mn-cs"/>
              </a:rPr>
              <a:t>Student performance with instructor supervision</a:t>
            </a:r>
          </a:p>
          <a:p>
            <a:pPr lvl="0"/>
            <a:r>
              <a:rPr lang="en-US" sz="1200" kern="1200" dirty="0">
                <a:solidFill>
                  <a:schemeClr val="tx1"/>
                </a:solidFill>
                <a:effectLst/>
                <a:latin typeface="+mn-lt"/>
                <a:ea typeface="+mn-ea"/>
                <a:cs typeface="+mn-cs"/>
              </a:rPr>
              <a:t>Evaluation</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Instructor: well prepared and organized</a:t>
            </a:r>
          </a:p>
          <a:p>
            <a:r>
              <a:rPr lang="en-US" sz="1200" kern="1200" dirty="0">
                <a:solidFill>
                  <a:schemeClr val="tx1"/>
                </a:solidFill>
                <a:effectLst/>
                <a:latin typeface="+mn-lt"/>
                <a:ea typeface="+mn-ea"/>
                <a:cs typeface="+mn-cs"/>
              </a:rPr>
              <a:t>Student: intellectually and psychologically ready for activity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Achieved prior to the flight lesson—discussion of lesson objectives and completion standards and thorough preflight briefing. Clear explanations, pertinent to objectives, based on student’s experience and knowledge. </a:t>
            </a:r>
          </a:p>
          <a:p>
            <a:r>
              <a:rPr lang="en-US" sz="1200" kern="1200" dirty="0">
                <a:solidFill>
                  <a:schemeClr val="tx1"/>
                </a:solidFill>
                <a:effectLst/>
                <a:latin typeface="+mn-lt"/>
                <a:ea typeface="+mn-ea"/>
                <a:cs typeface="+mn-cs"/>
              </a:rPr>
              <a:t>Tell students what they will learn and how they will learn it. </a:t>
            </a:r>
          </a:p>
          <a:p>
            <a:r>
              <a:rPr lang="en-US" sz="1200" kern="1200" dirty="0">
                <a:solidFill>
                  <a:schemeClr val="tx1"/>
                </a:solidFill>
                <a:effectLst/>
                <a:latin typeface="+mn-lt"/>
                <a:ea typeface="+mn-ea"/>
                <a:cs typeface="+mn-cs"/>
              </a:rPr>
              <a:t>Cover appropriate safety procedures.</a:t>
            </a:r>
          </a:p>
          <a:p>
            <a:r>
              <a:rPr lang="en-US" sz="1200" kern="1200" dirty="0">
                <a:solidFill>
                  <a:schemeClr val="tx1"/>
                </a:solidFill>
                <a:effectLst/>
                <a:latin typeface="+mn-lt"/>
                <a:ea typeface="+mn-ea"/>
                <a:cs typeface="+mn-cs"/>
              </a:rPr>
              <a:t>Encourage students to ask questions about any step of the procedure they do not understand.</a:t>
            </a:r>
          </a:p>
        </p:txBody>
      </p:sp>
      <p:sp>
        <p:nvSpPr>
          <p:cNvPr id="4" name="Slide Number Placeholder 3"/>
          <p:cNvSpPr>
            <a:spLocks noGrp="1"/>
          </p:cNvSpPr>
          <p:nvPr>
            <p:ph type="sldNum" sz="quarter" idx="10"/>
          </p:nvPr>
        </p:nvSpPr>
        <p:spPr/>
        <p:txBody>
          <a:bodyPr/>
          <a:lstStyle/>
          <a:p>
            <a:fld id="{07BEB5C1-45E8-4163-87BA-49E1CFA3DCE2}" type="slidenum">
              <a:rPr lang="en-US" smtClean="0"/>
              <a:t>10</a:t>
            </a:fld>
            <a:endParaRPr lang="en-US"/>
          </a:p>
        </p:txBody>
      </p:sp>
    </p:spTree>
    <p:extLst>
      <p:ext uri="{BB962C8B-B14F-4D97-AF65-F5344CB8AC3E}">
        <p14:creationId xmlns:p14="http://schemas.microsoft.com/office/powerpoint/2010/main" val="1707327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28</a:t>
            </a:fld>
            <a:endParaRPr lang="en-US"/>
          </a:p>
        </p:txBody>
      </p:sp>
    </p:spTree>
    <p:extLst>
      <p:ext uri="{BB962C8B-B14F-4D97-AF65-F5344CB8AC3E}">
        <p14:creationId xmlns:p14="http://schemas.microsoft.com/office/powerpoint/2010/main" val="1188142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29</a:t>
            </a:fld>
            <a:endParaRPr lang="en-US"/>
          </a:p>
        </p:txBody>
      </p:sp>
    </p:spTree>
    <p:extLst>
      <p:ext uri="{BB962C8B-B14F-4D97-AF65-F5344CB8AC3E}">
        <p14:creationId xmlns:p14="http://schemas.microsoft.com/office/powerpoint/2010/main" val="2209268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30</a:t>
            </a:fld>
            <a:endParaRPr lang="en-US"/>
          </a:p>
        </p:txBody>
      </p:sp>
    </p:spTree>
    <p:extLst>
      <p:ext uri="{BB962C8B-B14F-4D97-AF65-F5344CB8AC3E}">
        <p14:creationId xmlns:p14="http://schemas.microsoft.com/office/powerpoint/2010/main" val="4151372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31</a:t>
            </a:fld>
            <a:endParaRPr lang="en-US"/>
          </a:p>
        </p:txBody>
      </p:sp>
    </p:spTree>
    <p:extLst>
      <p:ext uri="{BB962C8B-B14F-4D97-AF65-F5344CB8AC3E}">
        <p14:creationId xmlns:p14="http://schemas.microsoft.com/office/powerpoint/2010/main" val="196353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32</a:t>
            </a:fld>
            <a:endParaRPr lang="en-US"/>
          </a:p>
        </p:txBody>
      </p:sp>
    </p:spTree>
    <p:extLst>
      <p:ext uri="{BB962C8B-B14F-4D97-AF65-F5344CB8AC3E}">
        <p14:creationId xmlns:p14="http://schemas.microsoft.com/office/powerpoint/2010/main" val="3664453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Defining the problem incorrectly can divert pilot’s attention from important tasks.</a:t>
            </a:r>
          </a:p>
        </p:txBody>
      </p:sp>
      <p:sp>
        <p:nvSpPr>
          <p:cNvPr id="4" name="Slide Number Placeholder 3"/>
          <p:cNvSpPr>
            <a:spLocks noGrp="1"/>
          </p:cNvSpPr>
          <p:nvPr>
            <p:ph type="sldNum" sz="quarter" idx="10"/>
          </p:nvPr>
        </p:nvSpPr>
        <p:spPr/>
        <p:txBody>
          <a:bodyPr/>
          <a:lstStyle/>
          <a:p>
            <a:fld id="{07BEB5C1-45E8-4163-87BA-49E1CFA3DCE2}" type="slidenum">
              <a:rPr lang="en-US" smtClean="0"/>
              <a:t>33</a:t>
            </a:fld>
            <a:endParaRPr lang="en-US"/>
          </a:p>
        </p:txBody>
      </p:sp>
    </p:spTree>
    <p:extLst>
      <p:ext uri="{BB962C8B-B14F-4D97-AF65-F5344CB8AC3E}">
        <p14:creationId xmlns:p14="http://schemas.microsoft.com/office/powerpoint/2010/main" val="3249610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34</a:t>
            </a:fld>
            <a:endParaRPr lang="en-US"/>
          </a:p>
        </p:txBody>
      </p:sp>
    </p:spTree>
    <p:extLst>
      <p:ext uri="{BB962C8B-B14F-4D97-AF65-F5344CB8AC3E}">
        <p14:creationId xmlns:p14="http://schemas.microsoft.com/office/powerpoint/2010/main" val="1804656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35</a:t>
            </a:fld>
            <a:endParaRPr lang="en-US"/>
          </a:p>
        </p:txBody>
      </p:sp>
    </p:spTree>
    <p:extLst>
      <p:ext uri="{BB962C8B-B14F-4D97-AF65-F5344CB8AC3E}">
        <p14:creationId xmlns:p14="http://schemas.microsoft.com/office/powerpoint/2010/main" val="35846673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Attitude: personal motivational predisposition to respond to persons, situations, or events in a given manner.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36</a:t>
            </a:fld>
            <a:endParaRPr lang="en-US"/>
          </a:p>
        </p:txBody>
      </p:sp>
    </p:spTree>
    <p:extLst>
      <p:ext uri="{BB962C8B-B14F-4D97-AF65-F5344CB8AC3E}">
        <p14:creationId xmlns:p14="http://schemas.microsoft.com/office/powerpoint/2010/main" val="1856231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Stress: body’s response to demands placed upon it, pleasant or unpleasant. Inevitable and necessary part of life. Certain amount of stress is good, but has to be coped with adequately.  Can impair ability to make effective decisions during flight.</a:t>
            </a:r>
          </a:p>
          <a:p>
            <a:pPr lvl="0"/>
            <a:r>
              <a:rPr lang="en-US" sz="1200" kern="1200" dirty="0">
                <a:solidFill>
                  <a:schemeClr val="tx1"/>
                </a:solidFill>
                <a:effectLst/>
                <a:latin typeface="+mn-lt"/>
                <a:ea typeface="+mn-ea"/>
                <a:cs typeface="+mn-cs"/>
              </a:rPr>
              <a:t>Physical stress</a:t>
            </a:r>
          </a:p>
          <a:p>
            <a:pPr lvl="0"/>
            <a:r>
              <a:rPr lang="en-US" sz="1200" kern="1200" dirty="0">
                <a:solidFill>
                  <a:schemeClr val="tx1"/>
                </a:solidFill>
                <a:effectLst/>
                <a:latin typeface="+mn-lt"/>
                <a:ea typeface="+mn-ea"/>
                <a:cs typeface="+mn-cs"/>
              </a:rPr>
              <a:t>Physiological stress</a:t>
            </a:r>
          </a:p>
          <a:p>
            <a:pPr lvl="0"/>
            <a:r>
              <a:rPr lang="en-US" sz="1200" kern="1200" dirty="0">
                <a:solidFill>
                  <a:schemeClr val="tx1"/>
                </a:solidFill>
                <a:effectLst/>
                <a:latin typeface="+mn-lt"/>
                <a:ea typeface="+mn-ea"/>
                <a:cs typeface="+mn-cs"/>
              </a:rPr>
              <a:t>Psychological stress</a:t>
            </a:r>
          </a:p>
        </p:txBody>
      </p:sp>
      <p:sp>
        <p:nvSpPr>
          <p:cNvPr id="4" name="Slide Number Placeholder 3"/>
          <p:cNvSpPr>
            <a:spLocks noGrp="1"/>
          </p:cNvSpPr>
          <p:nvPr>
            <p:ph type="sldNum" sz="quarter" idx="10"/>
          </p:nvPr>
        </p:nvSpPr>
        <p:spPr/>
        <p:txBody>
          <a:bodyPr/>
          <a:lstStyle/>
          <a:p>
            <a:fld id="{07BEB5C1-45E8-4163-87BA-49E1CFA3DCE2}" type="slidenum">
              <a:rPr lang="en-US" smtClean="0"/>
              <a:t>37</a:t>
            </a:fld>
            <a:endParaRPr lang="en-US"/>
          </a:p>
        </p:txBody>
      </p:sp>
    </p:spTree>
    <p:extLst>
      <p:ext uri="{BB962C8B-B14F-4D97-AF65-F5344CB8AC3E}">
        <p14:creationId xmlns:p14="http://schemas.microsoft.com/office/powerpoint/2010/main" val="1796965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Show students necessary actions to perform sill.</a:t>
            </a:r>
          </a:p>
          <a:p>
            <a:r>
              <a:rPr lang="en-US" sz="1200" kern="1200" dirty="0">
                <a:solidFill>
                  <a:schemeClr val="tx1"/>
                </a:solidFill>
                <a:effectLst/>
                <a:latin typeface="+mn-lt"/>
                <a:ea typeface="+mn-ea"/>
                <a:cs typeface="+mn-cs"/>
              </a:rPr>
              <a:t>Avoid extraneous activity.</a:t>
            </a:r>
          </a:p>
          <a:p>
            <a:r>
              <a:rPr lang="en-US" sz="1200" kern="1200" dirty="0">
                <a:solidFill>
                  <a:schemeClr val="tx1"/>
                </a:solidFill>
                <a:effectLst/>
                <a:latin typeface="+mn-lt"/>
                <a:ea typeface="+mn-ea"/>
                <a:cs typeface="+mn-cs"/>
              </a:rPr>
              <a:t>If demonstration does not closely conform to the explanation—acknowledge and explain deviation immediately</a:t>
            </a:r>
          </a:p>
        </p:txBody>
      </p:sp>
      <p:sp>
        <p:nvSpPr>
          <p:cNvPr id="4" name="Slide Number Placeholder 3"/>
          <p:cNvSpPr>
            <a:spLocks noGrp="1"/>
          </p:cNvSpPr>
          <p:nvPr>
            <p:ph type="sldNum" sz="quarter" idx="10"/>
          </p:nvPr>
        </p:nvSpPr>
        <p:spPr/>
        <p:txBody>
          <a:bodyPr/>
          <a:lstStyle/>
          <a:p>
            <a:fld id="{07BEB5C1-45E8-4163-87BA-49E1CFA3DCE2}" type="slidenum">
              <a:rPr lang="en-US" smtClean="0"/>
              <a:t>11</a:t>
            </a:fld>
            <a:endParaRPr lang="en-US"/>
          </a:p>
        </p:txBody>
      </p:sp>
    </p:spTree>
    <p:extLst>
      <p:ext uri="{BB962C8B-B14F-4D97-AF65-F5344CB8AC3E}">
        <p14:creationId xmlns:p14="http://schemas.microsoft.com/office/powerpoint/2010/main" val="1630755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00050" indent="-400050">
              <a:buFont typeface="Wingdings" panose="05000000000000000000" pitchFamily="2" charset="2"/>
              <a:buChar char=""/>
            </a:pPr>
            <a:r>
              <a:rPr lang="en-US" sz="2400" dirty="0"/>
              <a:t>Workload management</a:t>
            </a:r>
          </a:p>
          <a:p>
            <a:pPr marL="857250" lvl="1" indent="-400050">
              <a:buFont typeface="Wingdings" panose="05000000000000000000" pitchFamily="2" charset="2"/>
              <a:buChar char=""/>
            </a:pPr>
            <a:r>
              <a:rPr lang="en-US" sz="2000" dirty="0"/>
              <a:t>Plan, prioritize, sequence tasks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Increase workload gradually while monitoring student’s management of tasks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38</a:t>
            </a:fld>
            <a:endParaRPr lang="en-US"/>
          </a:p>
        </p:txBody>
      </p:sp>
    </p:spTree>
    <p:extLst>
      <p:ext uri="{BB962C8B-B14F-4D97-AF65-F5344CB8AC3E}">
        <p14:creationId xmlns:p14="http://schemas.microsoft.com/office/powerpoint/2010/main" val="33209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Separate actions performed concurrently.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Once instructor is satisfied that the student is well prepared and understands the task, student practices to learn skill—allot enough time as soon as possible after demonstration. Student learns to follow procedures and reach established standards.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Instructor reviews and determines to what extent the student has met the objectives. Observe, then make appropriate comments.</a:t>
            </a:r>
          </a:p>
        </p:txBody>
      </p:sp>
      <p:sp>
        <p:nvSpPr>
          <p:cNvPr id="4" name="Slide Number Placeholder 3"/>
          <p:cNvSpPr>
            <a:spLocks noGrp="1"/>
          </p:cNvSpPr>
          <p:nvPr>
            <p:ph type="sldNum" sz="quarter" idx="10"/>
          </p:nvPr>
        </p:nvSpPr>
        <p:spPr/>
        <p:txBody>
          <a:bodyPr/>
          <a:lstStyle/>
          <a:p>
            <a:fld id="{07BEB5C1-45E8-4163-87BA-49E1CFA3DCE2}" type="slidenum">
              <a:rPr lang="en-US" smtClean="0"/>
              <a:t>12</a:t>
            </a:fld>
            <a:endParaRPr lang="en-US"/>
          </a:p>
        </p:txBody>
      </p:sp>
    </p:spTree>
    <p:extLst>
      <p:ext uri="{BB962C8B-B14F-4D97-AF65-F5344CB8AC3E}">
        <p14:creationId xmlns:p14="http://schemas.microsoft.com/office/powerpoint/2010/main" val="268569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Evaluate student performance, record student performance, and advise student of progress made toward objectives. </a:t>
            </a:r>
          </a:p>
          <a:p>
            <a:r>
              <a:rPr lang="en-US" sz="1200" kern="1200" dirty="0">
                <a:solidFill>
                  <a:schemeClr val="tx1"/>
                </a:solidFill>
                <a:effectLst/>
                <a:latin typeface="+mn-lt"/>
                <a:ea typeface="+mn-ea"/>
                <a:cs typeface="+mn-cs"/>
              </a:rPr>
              <a:t>Pointing out areas that need improvement—offer concrete suggestions that help; avoid ending the evaluation on a negative note.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Collaborative assessment (or learner centered grading)—form of authentic assessment currently used with PBL. Used to evaluate whether learning criteria were met during SBT. </a:t>
            </a:r>
          </a:p>
          <a:p>
            <a:pPr lvl="0"/>
            <a:r>
              <a:rPr lang="en-US" sz="1200" kern="1200" dirty="0">
                <a:solidFill>
                  <a:schemeClr val="tx1"/>
                </a:solidFill>
                <a:effectLst/>
                <a:latin typeface="+mn-lt"/>
                <a:ea typeface="+mn-ea"/>
                <a:cs typeface="+mn-cs"/>
              </a:rPr>
              <a:t>Learner self-assessment—stimulate growth in learner’s thought process and behaviors</a:t>
            </a:r>
          </a:p>
          <a:p>
            <a:pPr lvl="0"/>
            <a:r>
              <a:rPr lang="en-US" sz="1200" kern="1200" dirty="0">
                <a:solidFill>
                  <a:schemeClr val="tx1"/>
                </a:solidFill>
                <a:effectLst/>
                <a:latin typeface="+mn-lt"/>
                <a:ea typeface="+mn-ea"/>
                <a:cs typeface="+mn-cs"/>
              </a:rPr>
              <a:t>Flight instructor detailed assessment</a:t>
            </a:r>
          </a:p>
        </p:txBody>
      </p:sp>
      <p:sp>
        <p:nvSpPr>
          <p:cNvPr id="4" name="Slide Number Placeholder 3"/>
          <p:cNvSpPr>
            <a:spLocks noGrp="1"/>
          </p:cNvSpPr>
          <p:nvPr>
            <p:ph type="sldNum" sz="quarter" idx="10"/>
          </p:nvPr>
        </p:nvSpPr>
        <p:spPr/>
        <p:txBody>
          <a:bodyPr/>
          <a:lstStyle/>
          <a:p>
            <a:fld id="{07BEB5C1-45E8-4163-87BA-49E1CFA3DCE2}" type="slidenum">
              <a:rPr lang="en-US" smtClean="0"/>
              <a:t>13</a:t>
            </a:fld>
            <a:endParaRPr lang="en-US"/>
          </a:p>
        </p:txBody>
      </p:sp>
    </p:spTree>
    <p:extLst>
      <p:ext uri="{BB962C8B-B14F-4D97-AF65-F5344CB8AC3E}">
        <p14:creationId xmlns:p14="http://schemas.microsoft.com/office/powerpoint/2010/main" val="307297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Integral part of flight training—especially critical during demonstration-performance method.</a:t>
            </a:r>
          </a:p>
          <a:p>
            <a:r>
              <a:rPr lang="en-US" sz="1200" kern="1200" dirty="0">
                <a:solidFill>
                  <a:schemeClr val="tx1"/>
                </a:solidFill>
                <a:effectLst/>
                <a:latin typeface="+mn-lt"/>
                <a:ea typeface="+mn-ea"/>
                <a:cs typeface="+mn-cs"/>
              </a:rPr>
              <a:t>Accidents due to misunderstanding/lack of communication regarding who had aircraft control.</a:t>
            </a:r>
          </a:p>
          <a:p>
            <a:r>
              <a:rPr lang="en-US" sz="1200" kern="1200" dirty="0">
                <a:solidFill>
                  <a:schemeClr val="tx1"/>
                </a:solidFill>
                <a:effectLst/>
                <a:latin typeface="+mn-lt"/>
                <a:ea typeface="+mn-ea"/>
                <a:cs typeface="+mn-cs"/>
              </a:rPr>
              <a:t>Include procedures for exchange of flight controls in preflight briefing.</a:t>
            </a:r>
          </a:p>
          <a:p>
            <a:r>
              <a:rPr lang="en-US" sz="1200" kern="1200" dirty="0">
                <a:solidFill>
                  <a:schemeClr val="tx1"/>
                </a:solidFill>
                <a:effectLst/>
                <a:latin typeface="+mn-lt"/>
                <a:ea typeface="+mn-ea"/>
                <a:cs typeface="+mn-cs"/>
              </a:rPr>
              <a:t>Always guard the controls and be prepared to take control.</a:t>
            </a:r>
          </a:p>
          <a:p>
            <a:r>
              <a:rPr lang="en-US" sz="1200" kern="1200" dirty="0">
                <a:solidFill>
                  <a:schemeClr val="tx1"/>
                </a:solidFill>
                <a:effectLst/>
                <a:latin typeface="+mn-lt"/>
                <a:ea typeface="+mn-ea"/>
                <a:cs typeface="+mn-cs"/>
              </a:rPr>
              <a:t>Three-way exchange when giving/taking controls. </a:t>
            </a:r>
          </a:p>
        </p:txBody>
      </p:sp>
      <p:sp>
        <p:nvSpPr>
          <p:cNvPr id="4" name="Slide Number Placeholder 3"/>
          <p:cNvSpPr>
            <a:spLocks noGrp="1"/>
          </p:cNvSpPr>
          <p:nvPr>
            <p:ph type="sldNum" sz="quarter" idx="10"/>
          </p:nvPr>
        </p:nvSpPr>
        <p:spPr/>
        <p:txBody>
          <a:bodyPr/>
          <a:lstStyle/>
          <a:p>
            <a:fld id="{07BEB5C1-45E8-4163-87BA-49E1CFA3DCE2}" type="slidenum">
              <a:rPr lang="en-US" smtClean="0"/>
              <a:t>14</a:t>
            </a:fld>
            <a:endParaRPr lang="en-US"/>
          </a:p>
        </p:txBody>
      </p:sp>
    </p:spTree>
    <p:extLst>
      <p:ext uri="{BB962C8B-B14F-4D97-AF65-F5344CB8AC3E}">
        <p14:creationId xmlns:p14="http://schemas.microsoft.com/office/powerpoint/2010/main" val="2135842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Refrain from non-essential activities during critical phases of flight. </a:t>
            </a:r>
            <a:r>
              <a:rPr lang="en-US" sz="1200" i="1" kern="1200" dirty="0">
                <a:solidFill>
                  <a:schemeClr val="tx1"/>
                </a:solidFill>
                <a:effectLst/>
                <a:latin typeface="+mn-lt"/>
                <a:ea typeface="+mn-ea"/>
                <a:cs typeface="+mn-cs"/>
              </a:rPr>
              <a:t>[14 CFR 121.542]</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Ground ops/taxi</a:t>
            </a:r>
          </a:p>
          <a:p>
            <a:pPr lvl="0"/>
            <a:r>
              <a:rPr lang="en-US" sz="1200" kern="1200" dirty="0">
                <a:solidFill>
                  <a:schemeClr val="tx1"/>
                </a:solidFill>
                <a:effectLst/>
                <a:latin typeface="+mn-lt"/>
                <a:ea typeface="+mn-ea"/>
                <a:cs typeface="+mn-cs"/>
              </a:rPr>
              <a:t>Takeoff</a:t>
            </a:r>
          </a:p>
          <a:p>
            <a:pPr lvl="0"/>
            <a:r>
              <a:rPr lang="en-US" sz="1200" kern="1200" dirty="0">
                <a:solidFill>
                  <a:schemeClr val="tx1"/>
                </a:solidFill>
                <a:effectLst/>
                <a:latin typeface="+mn-lt"/>
                <a:ea typeface="+mn-ea"/>
                <a:cs typeface="+mn-cs"/>
              </a:rPr>
              <a:t>Landing</a:t>
            </a:r>
          </a:p>
          <a:p>
            <a:pPr lvl="0"/>
            <a:r>
              <a:rPr lang="en-US" sz="1200" kern="1200" dirty="0">
                <a:solidFill>
                  <a:schemeClr val="tx1"/>
                </a:solidFill>
                <a:effectLst/>
                <a:latin typeface="+mn-lt"/>
                <a:ea typeface="+mn-ea"/>
                <a:cs typeface="+mn-cs"/>
              </a:rPr>
              <a:t>All flight ops below 10,000 ft except cruise flight</a:t>
            </a:r>
          </a:p>
          <a:p>
            <a:r>
              <a:rPr lang="en-US" sz="1200" kern="1200" dirty="0">
                <a:solidFill>
                  <a:schemeClr val="tx1"/>
                </a:solidFill>
                <a:effectLst/>
                <a:latin typeface="+mn-lt"/>
                <a:ea typeface="+mn-ea"/>
                <a:cs typeface="+mn-cs"/>
              </a:rPr>
              <a:t>Reduce distractions during those phases, model behavior during instruction.</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7BEB5C1-45E8-4163-87BA-49E1CFA3DCE2}" type="slidenum">
              <a:rPr lang="en-US" smtClean="0"/>
              <a:t>15</a:t>
            </a:fld>
            <a:endParaRPr lang="en-US"/>
          </a:p>
        </p:txBody>
      </p:sp>
    </p:spTree>
    <p:extLst>
      <p:ext uri="{BB962C8B-B14F-4D97-AF65-F5344CB8AC3E}">
        <p14:creationId xmlns:p14="http://schemas.microsoft.com/office/powerpoint/2010/main" val="1902463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Most stall/spin accidents—pilot’s attention was diverted from flying.</a:t>
            </a:r>
          </a:p>
          <a:p>
            <a:r>
              <a:rPr lang="en-US" sz="1200" kern="1200" dirty="0">
                <a:solidFill>
                  <a:schemeClr val="tx1"/>
                </a:solidFill>
                <a:effectLst/>
                <a:latin typeface="+mn-lt"/>
                <a:ea typeface="+mn-ea"/>
                <a:cs typeface="+mn-cs"/>
              </a:rPr>
              <a:t>Performing secondary tasks to controlling aircraft increases the risk of entering an inadvertent stall or spin.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Purpose of distractions—to determine that applicants possess the skills required to cope with distractions while maintaining the degree of aircraft control required for safe flight.</a:t>
            </a:r>
          </a:p>
          <a:p>
            <a:r>
              <a:rPr lang="en-US" sz="1200" kern="1200" dirty="0">
                <a:solidFill>
                  <a:schemeClr val="tx1"/>
                </a:solidFill>
                <a:effectLst/>
                <a:latin typeface="+mn-lt"/>
                <a:ea typeface="+mn-ea"/>
                <a:cs typeface="+mn-cs"/>
              </a:rPr>
              <a:t>PIC must know when to tell passengers when something is too distracting.</a:t>
            </a:r>
          </a:p>
        </p:txBody>
      </p:sp>
      <p:sp>
        <p:nvSpPr>
          <p:cNvPr id="4" name="Slide Number Placeholder 3"/>
          <p:cNvSpPr>
            <a:spLocks noGrp="1"/>
          </p:cNvSpPr>
          <p:nvPr>
            <p:ph type="sldNum" sz="quarter" idx="10"/>
          </p:nvPr>
        </p:nvSpPr>
        <p:spPr/>
        <p:txBody>
          <a:bodyPr/>
          <a:lstStyle/>
          <a:p>
            <a:fld id="{07BEB5C1-45E8-4163-87BA-49E1CFA3DCE2}" type="slidenum">
              <a:rPr lang="en-US" smtClean="0"/>
              <a:t>16</a:t>
            </a:fld>
            <a:endParaRPr lang="en-US"/>
          </a:p>
        </p:txBody>
      </p:sp>
    </p:spTree>
    <p:extLst>
      <p:ext uri="{BB962C8B-B14F-4D97-AF65-F5344CB8AC3E}">
        <p14:creationId xmlns:p14="http://schemas.microsoft.com/office/powerpoint/2010/main" val="24392692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Students taught to perform flight maneuvers both by outside visual references and reference to flight instruments.</a:t>
            </a:r>
          </a:p>
          <a:p>
            <a:r>
              <a:rPr lang="en-US" sz="1200" kern="1200" dirty="0">
                <a:solidFill>
                  <a:schemeClr val="tx1"/>
                </a:solidFill>
                <a:effectLst/>
                <a:latin typeface="+mn-lt"/>
                <a:ea typeface="+mn-ea"/>
                <a:cs typeface="+mn-cs"/>
              </a:rPr>
              <a:t>Begin use of instrument references the first time each new maneuver is introduced.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Observing and relying on flight instruments from beginning of flight training.</a:t>
            </a:r>
          </a:p>
          <a:p>
            <a:r>
              <a:rPr lang="en-US" sz="1200" kern="1200" dirty="0">
                <a:solidFill>
                  <a:schemeClr val="tx1"/>
                </a:solidFill>
                <a:effectLst/>
                <a:latin typeface="+mn-lt"/>
                <a:ea typeface="+mn-ea"/>
                <a:cs typeface="+mn-cs"/>
              </a:rPr>
              <a:t>Student learns feel of airplane while conducting maneuvers.</a:t>
            </a:r>
          </a:p>
          <a:p>
            <a:r>
              <a:rPr lang="en-US" sz="1200" kern="1200" dirty="0">
                <a:solidFill>
                  <a:schemeClr val="tx1"/>
                </a:solidFill>
                <a:effectLst/>
                <a:latin typeface="+mn-lt"/>
                <a:ea typeface="+mn-ea"/>
                <a:cs typeface="+mn-cs"/>
              </a:rPr>
              <a:t>Continuously monitor pilot’s and aircraft’s performance.</a:t>
            </a:r>
          </a:p>
          <a:p>
            <a:r>
              <a:rPr lang="en-US" sz="1200" kern="1200" dirty="0">
                <a:solidFill>
                  <a:schemeClr val="tx1"/>
                </a:solidFill>
                <a:effectLst/>
                <a:latin typeface="+mn-lt"/>
                <a:ea typeface="+mn-ea"/>
                <a:cs typeface="+mn-cs"/>
              </a:rPr>
              <a:t>Leads to better landings, instrument cross-check, instrument interpretation, and aircraft control.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Use of correct power settings and climb speeds and the accurate control of headings during climbs—measurable increase in climb performance.</a:t>
            </a:r>
          </a:p>
          <a:p>
            <a:r>
              <a:rPr lang="en-US" sz="1200" kern="1200" dirty="0">
                <a:solidFill>
                  <a:schemeClr val="tx1"/>
                </a:solidFill>
                <a:effectLst/>
                <a:latin typeface="+mn-lt"/>
                <a:ea typeface="+mn-ea"/>
                <a:cs typeface="+mn-cs"/>
              </a:rPr>
              <a:t>Holding heading and altitude in cruising flight—increases average cruising performance.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Integrated flight instruction does not mean student can handle IMC flight</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7BEB5C1-45E8-4163-87BA-49E1CFA3DCE2}" type="slidenum">
              <a:rPr lang="en-US" smtClean="0"/>
              <a:t>17</a:t>
            </a:fld>
            <a:endParaRPr lang="en-US"/>
          </a:p>
        </p:txBody>
      </p:sp>
    </p:spTree>
    <p:extLst>
      <p:ext uri="{BB962C8B-B14F-4D97-AF65-F5344CB8AC3E}">
        <p14:creationId xmlns:p14="http://schemas.microsoft.com/office/powerpoint/2010/main" val="253112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6749B8-FE5B-471E-AE9D-117F6B9A4F21}"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977795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6749B8-FE5B-471E-AE9D-117F6B9A4F21}"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158369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6749B8-FE5B-471E-AE9D-117F6B9A4F21}"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209928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6749B8-FE5B-471E-AE9D-117F6B9A4F21}"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322702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E6749B8-FE5B-471E-AE9D-117F6B9A4F21}" type="datetimeFigureOut">
              <a:rPr lang="en-US" smtClean="0"/>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3280281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6749B8-FE5B-471E-AE9D-117F6B9A4F21}"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366920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6749B8-FE5B-471E-AE9D-117F6B9A4F21}" type="datetimeFigureOut">
              <a:rPr lang="en-US" smtClean="0"/>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132029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6749B8-FE5B-471E-AE9D-117F6B9A4F21}" type="datetimeFigureOut">
              <a:rPr lang="en-US" smtClean="0"/>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3901770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749B8-FE5B-471E-AE9D-117F6B9A4F21}" type="datetimeFigureOut">
              <a:rPr lang="en-US" smtClean="0"/>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104681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6749B8-FE5B-471E-AE9D-117F6B9A4F21}"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251850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E6749B8-FE5B-471E-AE9D-117F6B9A4F21}" type="datetimeFigureOut">
              <a:rPr lang="en-US" smtClean="0"/>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B5E46-5A1E-4049-A03D-420C6B9CD2D4}" type="slidenum">
              <a:rPr lang="en-US" smtClean="0"/>
              <a:t>‹#›</a:t>
            </a:fld>
            <a:endParaRPr lang="en-US"/>
          </a:p>
        </p:txBody>
      </p:sp>
    </p:spTree>
    <p:extLst>
      <p:ext uri="{BB962C8B-B14F-4D97-AF65-F5344CB8AC3E}">
        <p14:creationId xmlns:p14="http://schemas.microsoft.com/office/powerpoint/2010/main" val="270080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9941"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00399" y="1825625"/>
            <a:ext cx="5306241"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9941"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fld id="{9E6749B8-FE5B-471E-AE9D-117F6B9A4F21}" type="datetimeFigureOut">
              <a:rPr lang="en-US" smtClean="0"/>
              <a:pPr/>
              <a:t>2/15/2018</a:t>
            </a:fld>
            <a:endParaRPr lang="en-US"/>
          </a:p>
        </p:txBody>
      </p:sp>
      <p:sp>
        <p:nvSpPr>
          <p:cNvPr id="5" name="Footer Placeholder 4"/>
          <p:cNvSpPr>
            <a:spLocks noGrp="1"/>
          </p:cNvSpPr>
          <p:nvPr>
            <p:ph type="ftr" sz="quarter" idx="3"/>
          </p:nvPr>
        </p:nvSpPr>
        <p:spPr>
          <a:xfrm>
            <a:off x="3020241"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en-US"/>
          </a:p>
        </p:txBody>
      </p:sp>
      <p:sp>
        <p:nvSpPr>
          <p:cNvPr id="6" name="Slide Number Placeholder 5"/>
          <p:cNvSpPr>
            <a:spLocks noGrp="1"/>
          </p:cNvSpPr>
          <p:nvPr>
            <p:ph type="sldNum" sz="quarter" idx="4"/>
          </p:nvPr>
        </p:nvSpPr>
        <p:spPr>
          <a:xfrm>
            <a:off x="6449241"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9D3B5E46-5A1E-4049-A03D-420C6B9CD2D4}" type="slidenum">
              <a:rPr lang="en-US" smtClean="0"/>
              <a:pPr/>
              <a:t>‹#›</a:t>
            </a:fld>
            <a:endParaRPr lang="en-US"/>
          </a:p>
        </p:txBody>
      </p:sp>
    </p:spTree>
    <p:extLst>
      <p:ext uri="{BB962C8B-B14F-4D97-AF65-F5344CB8AC3E}">
        <p14:creationId xmlns:p14="http://schemas.microsoft.com/office/powerpoint/2010/main" val="40249126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0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0B20-4E64-48DF-9AC9-7B5B17C13F0D}"/>
              </a:ext>
            </a:extLst>
          </p:cNvPr>
          <p:cNvSpPr>
            <a:spLocks noGrp="1"/>
          </p:cNvSpPr>
          <p:nvPr>
            <p:ph type="ctrTitle"/>
          </p:nvPr>
        </p:nvSpPr>
        <p:spPr/>
        <p:txBody>
          <a:bodyPr/>
          <a:lstStyle/>
          <a:p>
            <a:r>
              <a:rPr lang="en-US" dirty="0">
                <a:latin typeface="Helvetica" panose="020B0604020202020204" pitchFamily="34" charset="0"/>
                <a:cs typeface="Helvetica" panose="020B0604020202020204" pitchFamily="34" charset="0"/>
              </a:rPr>
              <a:t>Techniques of </a:t>
            </a:r>
            <a:br>
              <a:rPr lang="en-US" dirty="0">
                <a:latin typeface="Helvetica" panose="020B0604020202020204" pitchFamily="34" charset="0"/>
                <a:cs typeface="Helvetica" panose="020B0604020202020204" pitchFamily="34" charset="0"/>
              </a:rPr>
            </a:br>
            <a:r>
              <a:rPr lang="en-US" dirty="0">
                <a:latin typeface="Helvetica" panose="020B0604020202020204" pitchFamily="34" charset="0"/>
                <a:cs typeface="Helvetica" panose="020B0604020202020204" pitchFamily="34" charset="0"/>
              </a:rPr>
              <a:t>Flight Instruction</a:t>
            </a:r>
          </a:p>
        </p:txBody>
      </p:sp>
      <p:sp>
        <p:nvSpPr>
          <p:cNvPr id="3" name="Subtitle 2">
            <a:extLst>
              <a:ext uri="{FF2B5EF4-FFF2-40B4-BE49-F238E27FC236}">
                <a16:creationId xmlns:a16="http://schemas.microsoft.com/office/drawing/2014/main" id="{B125714B-43A0-4460-A31F-24838F728C8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002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100000"/>
              </a:lnSpc>
              <a:spcBef>
                <a:spcPts val="600"/>
              </a:spcBef>
              <a:buNone/>
            </a:pPr>
            <a:r>
              <a:rPr lang="en-US" sz="1400" b="1" dirty="0">
                <a:solidFill>
                  <a:schemeClr val="accent2"/>
                </a:solidFill>
              </a:rPr>
              <a:t>Demonstration-performance</a:t>
            </a:r>
          </a:p>
          <a:p>
            <a:pPr marL="0" indent="0" defTabSz="282575">
              <a:lnSpc>
                <a:spcPct val="100000"/>
              </a:lnSpc>
              <a:spcBef>
                <a:spcPts val="600"/>
              </a:spcBef>
              <a:buNone/>
            </a:pPr>
            <a:r>
              <a:rPr lang="en-US" sz="1400" b="1" dirty="0">
                <a:solidFill>
                  <a:schemeClr val="accent2"/>
                </a:solidFill>
              </a:rPr>
              <a:t>	Explanation</a:t>
            </a:r>
          </a:p>
          <a:p>
            <a:pPr marL="0" indent="0" defTabSz="282575">
              <a:lnSpc>
                <a:spcPct val="100000"/>
              </a:lnSpc>
              <a:spcBef>
                <a:spcPts val="600"/>
              </a:spcBef>
              <a:buNone/>
            </a:pPr>
            <a:r>
              <a:rPr lang="en-US" sz="1400" b="1" dirty="0">
                <a:solidFill>
                  <a:schemeClr val="accent2"/>
                </a:solidFill>
              </a:rPr>
              <a:t>	</a:t>
            </a:r>
            <a:r>
              <a:rPr lang="en-US" sz="1400" b="1" dirty="0"/>
              <a:t>Demonstration</a:t>
            </a:r>
          </a:p>
          <a:p>
            <a:pPr marL="0" indent="0" defTabSz="282575">
              <a:lnSpc>
                <a:spcPct val="100000"/>
              </a:lnSpc>
              <a:spcBef>
                <a:spcPts val="600"/>
              </a:spcBef>
              <a:buNone/>
            </a:pPr>
            <a:r>
              <a:rPr lang="en-US" sz="1400" b="1" dirty="0"/>
              <a:t>	Performance/Supervision</a:t>
            </a:r>
          </a:p>
          <a:p>
            <a:pPr marL="0" indent="0" defTabSz="282575">
              <a:lnSpc>
                <a:spcPct val="100000"/>
              </a:lnSpc>
              <a:spcBef>
                <a:spcPts val="600"/>
              </a:spcBef>
              <a:buNone/>
            </a:pPr>
            <a:r>
              <a:rPr lang="en-US" sz="1400" b="1" dirty="0"/>
              <a:t>	Evaluation</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Discussion of lesson objectives and completion standards, preflight briefing</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Base explanations on student’s experience/knowledge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Safety procedures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Encourage students to ask questions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Law of readiness</a:t>
            </a:r>
          </a:p>
        </p:txBody>
      </p:sp>
    </p:spTree>
    <p:extLst>
      <p:ext uri="{BB962C8B-B14F-4D97-AF65-F5344CB8AC3E}">
        <p14:creationId xmlns:p14="http://schemas.microsoft.com/office/powerpoint/2010/main" val="15599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100000"/>
              </a:lnSpc>
              <a:spcBef>
                <a:spcPts val="600"/>
              </a:spcBef>
              <a:buNone/>
            </a:pPr>
            <a:r>
              <a:rPr lang="en-US" sz="1400" b="1" dirty="0">
                <a:solidFill>
                  <a:schemeClr val="accent2"/>
                </a:solidFill>
              </a:rPr>
              <a:t>Demonstration-performance</a:t>
            </a:r>
          </a:p>
          <a:p>
            <a:pPr marL="0" indent="0" defTabSz="282575">
              <a:lnSpc>
                <a:spcPct val="100000"/>
              </a:lnSpc>
              <a:spcBef>
                <a:spcPts val="600"/>
              </a:spcBef>
              <a:buNone/>
            </a:pPr>
            <a:r>
              <a:rPr lang="en-US" sz="1400" b="1" dirty="0"/>
              <a:t>	Explanation</a:t>
            </a:r>
          </a:p>
          <a:p>
            <a:pPr marL="0" indent="0" defTabSz="282575">
              <a:lnSpc>
                <a:spcPct val="100000"/>
              </a:lnSpc>
              <a:spcBef>
                <a:spcPts val="600"/>
              </a:spcBef>
              <a:buNone/>
            </a:pPr>
            <a:r>
              <a:rPr lang="en-US" sz="1400" b="1" dirty="0">
                <a:solidFill>
                  <a:schemeClr val="accent2"/>
                </a:solidFill>
              </a:rPr>
              <a:t>	Demonstration</a:t>
            </a:r>
          </a:p>
          <a:p>
            <a:pPr marL="0" indent="0" defTabSz="282575">
              <a:lnSpc>
                <a:spcPct val="100000"/>
              </a:lnSpc>
              <a:spcBef>
                <a:spcPts val="600"/>
              </a:spcBef>
              <a:buNone/>
            </a:pPr>
            <a:r>
              <a:rPr lang="en-US" sz="1400" b="1" dirty="0"/>
              <a:t>	Performance/Supervision</a:t>
            </a:r>
          </a:p>
          <a:p>
            <a:pPr marL="0" indent="0" defTabSz="282575">
              <a:lnSpc>
                <a:spcPct val="100000"/>
              </a:lnSpc>
              <a:spcBef>
                <a:spcPts val="600"/>
              </a:spcBef>
              <a:buNone/>
            </a:pPr>
            <a:r>
              <a:rPr lang="en-US" sz="1400" b="1" dirty="0"/>
              <a:t>	Evaluation</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Show students necessary actions to perform a skill</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Avoid extraneous activity</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Law of primacy</a:t>
            </a:r>
          </a:p>
        </p:txBody>
      </p:sp>
    </p:spTree>
    <p:extLst>
      <p:ext uri="{BB962C8B-B14F-4D97-AF65-F5344CB8AC3E}">
        <p14:creationId xmlns:p14="http://schemas.microsoft.com/office/powerpoint/2010/main" val="127785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100000"/>
              </a:lnSpc>
              <a:spcBef>
                <a:spcPts val="600"/>
              </a:spcBef>
              <a:buNone/>
            </a:pPr>
            <a:r>
              <a:rPr lang="en-US" sz="1400" b="1" dirty="0">
                <a:solidFill>
                  <a:schemeClr val="accent2"/>
                </a:solidFill>
              </a:rPr>
              <a:t>Demonstration-performance</a:t>
            </a:r>
          </a:p>
          <a:p>
            <a:pPr marL="0" indent="0" defTabSz="282575">
              <a:lnSpc>
                <a:spcPct val="100000"/>
              </a:lnSpc>
              <a:spcBef>
                <a:spcPts val="600"/>
              </a:spcBef>
              <a:buNone/>
            </a:pPr>
            <a:r>
              <a:rPr lang="en-US" sz="1400" b="1" dirty="0"/>
              <a:t>	Explanation</a:t>
            </a:r>
          </a:p>
          <a:p>
            <a:pPr marL="0" indent="0" defTabSz="282575">
              <a:lnSpc>
                <a:spcPct val="100000"/>
              </a:lnSpc>
              <a:spcBef>
                <a:spcPts val="600"/>
              </a:spcBef>
              <a:buNone/>
            </a:pPr>
            <a:r>
              <a:rPr lang="en-US" sz="1400" b="1" dirty="0"/>
              <a:t>	Demonstration</a:t>
            </a:r>
          </a:p>
          <a:p>
            <a:pPr marL="0" indent="0" defTabSz="282575">
              <a:lnSpc>
                <a:spcPct val="100000"/>
              </a:lnSpc>
              <a:spcBef>
                <a:spcPts val="600"/>
              </a:spcBef>
              <a:buNone/>
            </a:pPr>
            <a:r>
              <a:rPr lang="en-US" sz="1400" b="1" dirty="0">
                <a:solidFill>
                  <a:schemeClr val="accent2"/>
                </a:solidFill>
              </a:rPr>
              <a:t>	Performance/Supervision</a:t>
            </a:r>
          </a:p>
          <a:p>
            <a:pPr marL="0" indent="0" defTabSz="282575">
              <a:lnSpc>
                <a:spcPct val="100000"/>
              </a:lnSpc>
              <a:spcBef>
                <a:spcPts val="600"/>
              </a:spcBef>
              <a:buNone/>
            </a:pPr>
            <a:r>
              <a:rPr lang="en-US" sz="1400" b="1" dirty="0"/>
              <a:t>	Evaluation</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Student practices to learn skill to reach established standards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Instructor reviews and determines if student has met objectives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Observe, then comment</a:t>
            </a:r>
            <a:endParaRPr lang="en-US" dirty="0"/>
          </a:p>
        </p:txBody>
      </p:sp>
    </p:spTree>
    <p:extLst>
      <p:ext uri="{BB962C8B-B14F-4D97-AF65-F5344CB8AC3E}">
        <p14:creationId xmlns:p14="http://schemas.microsoft.com/office/powerpoint/2010/main" val="1230865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100000"/>
              </a:lnSpc>
              <a:spcBef>
                <a:spcPts val="600"/>
              </a:spcBef>
              <a:buNone/>
            </a:pPr>
            <a:r>
              <a:rPr lang="en-US" sz="1400" b="1" dirty="0">
                <a:solidFill>
                  <a:schemeClr val="accent2"/>
                </a:solidFill>
              </a:rPr>
              <a:t>Demonstration-performance</a:t>
            </a:r>
          </a:p>
          <a:p>
            <a:pPr marL="0" indent="0" defTabSz="282575">
              <a:lnSpc>
                <a:spcPct val="100000"/>
              </a:lnSpc>
              <a:spcBef>
                <a:spcPts val="600"/>
              </a:spcBef>
              <a:buNone/>
            </a:pPr>
            <a:r>
              <a:rPr lang="en-US" sz="1400" b="1" dirty="0"/>
              <a:t>	Explanation</a:t>
            </a:r>
          </a:p>
          <a:p>
            <a:pPr marL="0" indent="0" defTabSz="282575">
              <a:lnSpc>
                <a:spcPct val="100000"/>
              </a:lnSpc>
              <a:spcBef>
                <a:spcPts val="600"/>
              </a:spcBef>
              <a:buNone/>
            </a:pPr>
            <a:r>
              <a:rPr lang="en-US" sz="1400" b="1" dirty="0"/>
              <a:t>	Demonstration</a:t>
            </a:r>
          </a:p>
          <a:p>
            <a:pPr marL="0" indent="0" defTabSz="282575">
              <a:lnSpc>
                <a:spcPct val="100000"/>
              </a:lnSpc>
              <a:spcBef>
                <a:spcPts val="600"/>
              </a:spcBef>
              <a:buNone/>
            </a:pPr>
            <a:r>
              <a:rPr lang="en-US" sz="1400" b="1" dirty="0"/>
              <a:t>	Performance/Supervision</a:t>
            </a:r>
          </a:p>
          <a:p>
            <a:pPr marL="0" indent="0" defTabSz="282575">
              <a:lnSpc>
                <a:spcPct val="100000"/>
              </a:lnSpc>
              <a:spcBef>
                <a:spcPts val="600"/>
              </a:spcBef>
              <a:buNone/>
            </a:pPr>
            <a:r>
              <a:rPr lang="en-US" sz="1400" b="1" dirty="0"/>
              <a:t>	</a:t>
            </a:r>
            <a:r>
              <a:rPr lang="en-US" sz="1400" b="1" dirty="0">
                <a:solidFill>
                  <a:schemeClr val="accent2"/>
                </a:solidFill>
              </a:rPr>
              <a:t>Evaluation</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Evaluate and record student performance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Advise student of progress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Point out areas that need improvement</a:t>
            </a:r>
          </a:p>
          <a:p>
            <a:pPr marL="857250" lvl="1" indent="-400050">
              <a:buFont typeface="Wingdings" panose="05000000000000000000" pitchFamily="2" charset="2"/>
              <a:buChar char=""/>
            </a:pPr>
            <a:r>
              <a:rPr lang="en-US" sz="2000" dirty="0"/>
              <a:t>Offer suggestions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Don’t end evaluation on negative note</a:t>
            </a:r>
          </a:p>
        </p:txBody>
      </p:sp>
    </p:spTree>
    <p:extLst>
      <p:ext uri="{BB962C8B-B14F-4D97-AF65-F5344CB8AC3E}">
        <p14:creationId xmlns:p14="http://schemas.microsoft.com/office/powerpoint/2010/main" val="3966797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defTabSz="282575">
              <a:lnSpc>
                <a:spcPct val="200000"/>
              </a:lnSpc>
              <a:spcBef>
                <a:spcPts val="600"/>
              </a:spcBef>
              <a:buNone/>
            </a:pPr>
            <a:r>
              <a:rPr lang="en-US" sz="1400" b="1" dirty="0">
                <a:solidFill>
                  <a:schemeClr val="accent2"/>
                </a:solidFill>
              </a:rPr>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Critical during demo/performance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Include procedures for exchange of flight controls in preflight briefing</a:t>
            </a:r>
          </a:p>
          <a:p>
            <a:pPr marL="857250" lvl="1" indent="-400050">
              <a:buFont typeface="Wingdings" panose="05000000000000000000" pitchFamily="2" charset="2"/>
              <a:buChar char=""/>
            </a:pPr>
            <a:r>
              <a:rPr lang="en-US" sz="2000" dirty="0"/>
              <a:t>Three-way exchange</a:t>
            </a:r>
          </a:p>
          <a:p>
            <a:pPr marL="857250" lvl="1" indent="-400050">
              <a:buFont typeface="Wingdings" panose="05000000000000000000" pitchFamily="2" charset="2"/>
              <a:buChar char=""/>
            </a:pPr>
            <a:endParaRPr lang="en-US" dirty="0"/>
          </a:p>
          <a:p>
            <a:pPr marL="400050" indent="-400050">
              <a:buFont typeface="Wingdings" panose="05000000000000000000" pitchFamily="2" charset="2"/>
              <a:buChar char=""/>
            </a:pPr>
            <a:r>
              <a:rPr lang="en-US" sz="2400" dirty="0"/>
              <a:t>Always guard controls and be prepared to take control</a:t>
            </a:r>
          </a:p>
        </p:txBody>
      </p:sp>
    </p:spTree>
    <p:extLst>
      <p:ext uri="{BB962C8B-B14F-4D97-AF65-F5344CB8AC3E}">
        <p14:creationId xmlns:p14="http://schemas.microsoft.com/office/powerpoint/2010/main" val="371945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defTabSz="282575">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solidFill>
                  <a:schemeClr val="accent2"/>
                </a:solidFill>
              </a:rPr>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Critical phases of flight</a:t>
            </a:r>
          </a:p>
          <a:p>
            <a:pPr marL="857250" lvl="1" indent="-400050">
              <a:buFont typeface="Wingdings" panose="05000000000000000000" pitchFamily="2" charset="2"/>
              <a:buChar char=""/>
            </a:pPr>
            <a:r>
              <a:rPr lang="en-US" sz="2000" dirty="0"/>
              <a:t>Ground ops/taxi</a:t>
            </a:r>
          </a:p>
          <a:p>
            <a:pPr marL="857250" lvl="1" indent="-400050">
              <a:buFont typeface="Wingdings" panose="05000000000000000000" pitchFamily="2" charset="2"/>
              <a:buChar char=""/>
            </a:pPr>
            <a:r>
              <a:rPr lang="en-US" sz="2000" dirty="0"/>
              <a:t>Takeoff</a:t>
            </a:r>
          </a:p>
          <a:p>
            <a:pPr marL="857250" lvl="1" indent="-400050">
              <a:buFont typeface="Wingdings" panose="05000000000000000000" pitchFamily="2" charset="2"/>
              <a:buChar char=""/>
            </a:pPr>
            <a:r>
              <a:rPr lang="en-US" sz="2000" dirty="0"/>
              <a:t>Landing</a:t>
            </a:r>
          </a:p>
          <a:p>
            <a:pPr marL="857250" lvl="1" indent="-400050">
              <a:buFont typeface="Wingdings" panose="05000000000000000000" pitchFamily="2" charset="2"/>
              <a:buChar char=""/>
            </a:pPr>
            <a:r>
              <a:rPr lang="en-US" sz="2000" dirty="0"/>
              <a:t>All flight ops below 10,000 ft except cruise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Reduce distractions</a:t>
            </a:r>
          </a:p>
          <a:p>
            <a:pPr marL="857250" lvl="1" indent="-400050">
              <a:buFont typeface="Wingdings" panose="05000000000000000000" pitchFamily="2" charset="2"/>
              <a:buChar char=""/>
            </a:pPr>
            <a:r>
              <a:rPr lang="en-US" sz="2000" dirty="0"/>
              <a:t>Model behavior during instruction</a:t>
            </a:r>
          </a:p>
        </p:txBody>
      </p:sp>
    </p:spTree>
    <p:extLst>
      <p:ext uri="{BB962C8B-B14F-4D97-AF65-F5344CB8AC3E}">
        <p14:creationId xmlns:p14="http://schemas.microsoft.com/office/powerpoint/2010/main" val="3230128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defTabSz="282575">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solidFill>
                  <a:schemeClr val="accent2"/>
                </a:solidFill>
              </a:rPr>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Purpose—to determine that the applicant can cope with distractions while maintaining aircraft control</a:t>
            </a:r>
          </a:p>
          <a:p>
            <a:pPr marL="857250" lvl="1" indent="-400050">
              <a:buFont typeface="Wingdings" panose="05000000000000000000" pitchFamily="2" charset="2"/>
              <a:buChar char=""/>
            </a:pPr>
            <a:endParaRPr lang="en-US" sz="1600" dirty="0"/>
          </a:p>
          <a:p>
            <a:pPr marL="400050" indent="-400050">
              <a:buFont typeface="Wingdings" panose="05000000000000000000" pitchFamily="2" charset="2"/>
              <a:buChar char=""/>
            </a:pPr>
            <a:r>
              <a:rPr lang="en-US" sz="2400" dirty="0"/>
              <a:t>PIC must know when to tell passengers something is too distracting</a:t>
            </a:r>
          </a:p>
          <a:p>
            <a:pPr marL="857250" lvl="1" indent="-400050">
              <a:buFont typeface="Wingdings" panose="05000000000000000000" pitchFamily="2" charset="2"/>
              <a:buChar char=""/>
            </a:pPr>
            <a:r>
              <a:rPr lang="en-US" sz="2000" dirty="0"/>
              <a:t>Including DPE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Increased risk of entering inadvertent stall or spin</a:t>
            </a:r>
          </a:p>
        </p:txBody>
      </p:sp>
    </p:spTree>
    <p:extLst>
      <p:ext uri="{BB962C8B-B14F-4D97-AF65-F5344CB8AC3E}">
        <p14:creationId xmlns:p14="http://schemas.microsoft.com/office/powerpoint/2010/main" val="225501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Maneuvers taught by outside visual references and reference to flight instruments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Increases aircraft control and performance efficiency</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Does not mean student can handle IMC</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100000"/>
              </a:lnSpc>
              <a:spcBef>
                <a:spcPts val="600"/>
              </a:spcBef>
              <a:buNone/>
            </a:pPr>
            <a:r>
              <a:rPr lang="en-US" sz="1400" b="1" dirty="0">
                <a:solidFill>
                  <a:schemeClr val="accent2"/>
                </a:solidFill>
              </a:rPr>
              <a:t>Integrated flight instruction</a:t>
            </a:r>
          </a:p>
          <a:p>
            <a:pPr marL="0" indent="0" defTabSz="282575">
              <a:lnSpc>
                <a:spcPct val="100000"/>
              </a:lnSpc>
              <a:spcBef>
                <a:spcPts val="600"/>
              </a:spcBef>
              <a:buNone/>
            </a:pPr>
            <a:r>
              <a:rPr lang="en-US" sz="1400" b="1" dirty="0"/>
              <a:t>	Procedures</a:t>
            </a:r>
          </a:p>
          <a:p>
            <a:pPr marL="0" indent="0" defTabSz="282575">
              <a:lnSpc>
                <a:spcPct val="100000"/>
              </a:lnSpc>
              <a:spcBef>
                <a:spcPts val="600"/>
              </a:spcBef>
              <a:buNone/>
            </a:pPr>
            <a:r>
              <a:rPr lang="en-US" sz="1400" b="1" dirty="0"/>
              <a:t>	See and avoid</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536875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Brief function of flight controls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Expected outside and instrument references</a:t>
            </a:r>
          </a:p>
          <a:p>
            <a:pPr marL="400050" indent="-400050">
              <a:buFont typeface="Wingdings" panose="05000000000000000000" pitchFamily="2" charset="2"/>
              <a:buChar char=""/>
            </a:pPr>
            <a:endParaRPr lang="en-US" sz="2400" dirty="0"/>
          </a:p>
          <a:p>
            <a:pPr marL="857250" lvl="1" indent="-400050">
              <a:buFont typeface="Wingdings" panose="05000000000000000000" pitchFamily="2" charset="2"/>
              <a:buChar char=""/>
            </a:pPr>
            <a:endParaRPr lang="en-US" sz="2000"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100000"/>
              </a:lnSpc>
              <a:spcBef>
                <a:spcPts val="600"/>
              </a:spcBef>
              <a:buNone/>
            </a:pPr>
            <a:r>
              <a:rPr lang="en-US" sz="1400" b="1" dirty="0">
                <a:solidFill>
                  <a:schemeClr val="accent2"/>
                </a:solidFill>
              </a:rPr>
              <a:t>Integrated flight instruction</a:t>
            </a:r>
          </a:p>
          <a:p>
            <a:pPr marL="0" indent="0" defTabSz="282575">
              <a:lnSpc>
                <a:spcPct val="100000"/>
              </a:lnSpc>
              <a:spcBef>
                <a:spcPts val="600"/>
              </a:spcBef>
              <a:buNone/>
            </a:pPr>
            <a:r>
              <a:rPr lang="en-US" sz="1400" b="1" dirty="0">
                <a:solidFill>
                  <a:schemeClr val="accent2"/>
                </a:solidFill>
              </a:rPr>
              <a:t>	Procedures</a:t>
            </a:r>
          </a:p>
          <a:p>
            <a:pPr marL="0" indent="0" defTabSz="282575">
              <a:lnSpc>
                <a:spcPct val="100000"/>
              </a:lnSpc>
              <a:spcBef>
                <a:spcPts val="600"/>
              </a:spcBef>
              <a:buNone/>
            </a:pPr>
            <a:r>
              <a:rPr lang="en-US" sz="1400" b="1" dirty="0"/>
              <a:t>	See and avoid</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297021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Student needs to look for traffic at all times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Develop habit from start of training</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Correct tendencies to enter maneuvers without checking for traffic</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Introduce right-of-way rules</a:t>
            </a:r>
            <a:endParaRPr lang="en-US" sz="2000"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100000"/>
              </a:lnSpc>
              <a:spcBef>
                <a:spcPts val="600"/>
              </a:spcBef>
              <a:buNone/>
            </a:pPr>
            <a:r>
              <a:rPr lang="en-US" sz="1400" b="1" dirty="0">
                <a:solidFill>
                  <a:schemeClr val="accent2"/>
                </a:solidFill>
              </a:rPr>
              <a:t>Integrated flight instruction</a:t>
            </a:r>
          </a:p>
          <a:p>
            <a:pPr marL="0" indent="0" defTabSz="282575">
              <a:lnSpc>
                <a:spcPct val="100000"/>
              </a:lnSpc>
              <a:spcBef>
                <a:spcPts val="600"/>
              </a:spcBef>
              <a:buNone/>
            </a:pPr>
            <a:r>
              <a:rPr lang="en-US" sz="1400" b="1" dirty="0"/>
              <a:t>	Procedures</a:t>
            </a:r>
          </a:p>
          <a:p>
            <a:pPr marL="0" indent="0" defTabSz="282575">
              <a:lnSpc>
                <a:spcPct val="100000"/>
              </a:lnSpc>
              <a:spcBef>
                <a:spcPts val="600"/>
              </a:spcBef>
              <a:buNone/>
            </a:pPr>
            <a:r>
              <a:rPr lang="en-US" sz="1400" b="1" dirty="0">
                <a:solidFill>
                  <a:schemeClr val="accent2"/>
                </a:solidFill>
              </a:rPr>
              <a:t>	See and avoid</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97464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BADA-43A7-4FD9-8137-408F6A2C7ED0}"/>
              </a:ext>
            </a:extLst>
          </p:cNvPr>
          <p:cNvSpPr>
            <a:spLocks noGrp="1"/>
          </p:cNvSpPr>
          <p:nvPr>
            <p:ph type="title"/>
          </p:nvPr>
        </p:nvSpPr>
        <p:spPr/>
        <p:txBody>
          <a:bodyPr/>
          <a:lstStyle/>
          <a:p>
            <a:r>
              <a:rPr lang="en-US" dirty="0"/>
              <a:t>Flight instructors should encourage safe flying</a:t>
            </a:r>
          </a:p>
        </p:txBody>
      </p:sp>
      <p:sp>
        <p:nvSpPr>
          <p:cNvPr id="3" name="Content Placeholder 2">
            <a:extLst>
              <a:ext uri="{FF2B5EF4-FFF2-40B4-BE49-F238E27FC236}">
                <a16:creationId xmlns:a16="http://schemas.microsoft.com/office/drawing/2014/main" id="{25E3C95D-D034-4330-B514-06B08C7F583C}"/>
              </a:ext>
            </a:extLst>
          </p:cNvPr>
          <p:cNvSpPr>
            <a:spLocks noGrp="1"/>
          </p:cNvSpPr>
          <p:nvPr>
            <p:ph idx="1"/>
          </p:nvPr>
        </p:nvSpPr>
        <p:spPr>
          <a:xfrm>
            <a:off x="3200400" y="2141536"/>
            <a:ext cx="5306241" cy="4351338"/>
          </a:xfrm>
        </p:spPr>
        <p:txBody>
          <a:bodyPr>
            <a:normAutofit/>
          </a:bodyPr>
          <a:lstStyle/>
          <a:p>
            <a:pPr marL="400050" indent="-400050">
              <a:buFont typeface="Wingdings" panose="05000000000000000000" pitchFamily="2" charset="2"/>
              <a:buChar char=""/>
            </a:pPr>
            <a:r>
              <a:rPr lang="en-US" sz="2400" dirty="0"/>
              <a:t>Obstacles to learning </a:t>
            </a:r>
          </a:p>
          <a:p>
            <a:pPr marL="400050" indent="-400050">
              <a:buFont typeface="Wingdings" panose="05000000000000000000" pitchFamily="2" charset="2"/>
              <a:buChar char=""/>
            </a:pPr>
            <a:r>
              <a:rPr lang="en-US" sz="2400" dirty="0"/>
              <a:t>Demonstration-performance</a:t>
            </a:r>
          </a:p>
          <a:p>
            <a:pPr marL="400050" indent="-400050">
              <a:buFont typeface="Wingdings" panose="05000000000000000000" pitchFamily="2" charset="2"/>
              <a:buChar char=""/>
            </a:pPr>
            <a:r>
              <a:rPr lang="en-US" sz="2400" dirty="0"/>
              <a:t>Positive exchange of flight controls</a:t>
            </a:r>
          </a:p>
          <a:p>
            <a:pPr marL="400050" indent="-400050">
              <a:buFont typeface="Wingdings" panose="05000000000000000000" pitchFamily="2" charset="2"/>
              <a:buChar char=""/>
            </a:pPr>
            <a:r>
              <a:rPr lang="en-US" sz="2400" dirty="0"/>
              <a:t>Sterile cockpit rules</a:t>
            </a:r>
          </a:p>
          <a:p>
            <a:pPr marL="400050" indent="-400050">
              <a:buFont typeface="Wingdings" panose="05000000000000000000" pitchFamily="2" charset="2"/>
              <a:buChar char=""/>
            </a:pPr>
            <a:r>
              <a:rPr lang="en-US" sz="2400" dirty="0"/>
              <a:t>Use of distractions</a:t>
            </a:r>
          </a:p>
          <a:p>
            <a:pPr marL="400050" indent="-400050">
              <a:buFont typeface="Wingdings" panose="05000000000000000000" pitchFamily="2" charset="2"/>
              <a:buChar char=""/>
            </a:pPr>
            <a:r>
              <a:rPr lang="en-US" sz="2400" dirty="0"/>
              <a:t>Integrated flight instruction</a:t>
            </a:r>
          </a:p>
          <a:p>
            <a:pPr marL="400050" indent="-400050">
              <a:buFont typeface="Wingdings" panose="05000000000000000000" pitchFamily="2" charset="2"/>
              <a:buChar char=""/>
            </a:pPr>
            <a:r>
              <a:rPr lang="en-US" sz="2400" dirty="0"/>
              <a:t>Assessment of piloting ability</a:t>
            </a:r>
          </a:p>
          <a:p>
            <a:pPr marL="400050" indent="-400050">
              <a:buFont typeface="Wingdings" panose="05000000000000000000" pitchFamily="2" charset="2"/>
              <a:buChar char=""/>
            </a:pPr>
            <a:r>
              <a:rPr lang="en-US" sz="2400" dirty="0"/>
              <a:t>Aeronautical decision making</a:t>
            </a:r>
          </a:p>
        </p:txBody>
      </p:sp>
    </p:spTree>
    <p:extLst>
      <p:ext uri="{BB962C8B-B14F-4D97-AF65-F5344CB8AC3E}">
        <p14:creationId xmlns:p14="http://schemas.microsoft.com/office/powerpoint/2010/main" val="1209795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Determines how the student is learning</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Provide student with something constructive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Direction and guidance to raise level of performance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Student must understand purpose of assessment</a:t>
            </a:r>
            <a:endParaRPr lang="en-US" sz="2000"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t>	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7263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Based upon established standards of performance</a:t>
            </a:r>
          </a:p>
          <a:p>
            <a:pPr marL="857250" lvl="1" indent="-400050">
              <a:buFont typeface="Wingdings" panose="05000000000000000000" pitchFamily="2" charset="2"/>
              <a:buChar char=""/>
            </a:pPr>
            <a:r>
              <a:rPr lang="en-US" sz="2000" dirty="0"/>
              <a:t>Modify to apply to student’s experience</a:t>
            </a:r>
          </a:p>
          <a:p>
            <a:pPr marL="400050"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Consider mastery of elements rather than overall performance</a:t>
            </a:r>
            <a:endParaRPr lang="en-US" sz="2000"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solidFill>
                  <a:schemeClr val="accent2"/>
                </a:solidFill>
              </a:rPr>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t>	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4041437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Keep student informed of progress</a:t>
            </a:r>
          </a:p>
          <a:p>
            <a:pPr marL="857250" lvl="1" indent="-400050">
              <a:buFont typeface="Wingdings" panose="05000000000000000000" pitchFamily="2" charset="2"/>
              <a:buChar char=""/>
            </a:pPr>
            <a:r>
              <a:rPr lang="en-US" sz="2000" dirty="0"/>
              <a:t>At completion of maneuver, or summarized </a:t>
            </a:r>
            <a:r>
              <a:rPr lang="en-US" sz="2000" dirty="0" err="1"/>
              <a:t>postflight</a:t>
            </a:r>
            <a:endParaRPr lang="en-US" sz="2000" dirty="0"/>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Use written format</a:t>
            </a:r>
          </a:p>
          <a:p>
            <a:pPr marL="857250" lvl="1" indent="-400050">
              <a:buFont typeface="Wingdings" panose="05000000000000000000" pitchFamily="2" charset="2"/>
              <a:buChar char=""/>
            </a:pPr>
            <a:r>
              <a:rPr lang="en-US" sz="2000" dirty="0"/>
              <a:t>Explain performance errors</a:t>
            </a:r>
          </a:p>
          <a:p>
            <a:pPr marL="857250" lvl="1" indent="-400050">
              <a:buFont typeface="Wingdings" panose="05000000000000000000" pitchFamily="2" charset="2"/>
              <a:buChar char=""/>
            </a:pPr>
            <a:r>
              <a:rPr lang="en-US" sz="2000" dirty="0"/>
              <a:t>Point out deficient elements</a:t>
            </a:r>
          </a:p>
          <a:p>
            <a:pPr marL="857250" lvl="1" indent="-400050">
              <a:buFont typeface="Wingdings" panose="05000000000000000000" pitchFamily="2" charset="2"/>
              <a:buChar char=""/>
            </a:pPr>
            <a:r>
              <a:rPr lang="en-US" sz="2000" dirty="0"/>
              <a:t>Suggest appropriate corrective measures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Can use collaborative assessment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solidFill>
                  <a:schemeClr val="accent2"/>
                </a:solidFill>
              </a:rPr>
              <a:t>	</a:t>
            </a:r>
            <a:r>
              <a:rPr lang="en-US" sz="1400" b="1" dirty="0" err="1">
                <a:solidFill>
                  <a:schemeClr val="accent2"/>
                </a:solidFill>
              </a:rPr>
              <a:t>Postflight</a:t>
            </a:r>
            <a:r>
              <a:rPr lang="en-US" sz="1400" b="1" dirty="0">
                <a:solidFill>
                  <a:schemeClr val="accent2"/>
                </a:solidFill>
              </a:rPr>
              <a:t> evaluation</a:t>
            </a:r>
          </a:p>
          <a:p>
            <a:pPr marL="0" indent="0" defTabSz="282575">
              <a:lnSpc>
                <a:spcPct val="100000"/>
              </a:lnSpc>
              <a:spcBef>
                <a:spcPts val="600"/>
              </a:spcBef>
              <a:buNone/>
            </a:pPr>
            <a:r>
              <a:rPr lang="en-US" sz="1400" b="1" dirty="0"/>
              <a:t>	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3822576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Provide guidance and restraint</a:t>
            </a:r>
          </a:p>
          <a:p>
            <a:pPr marL="857250" lvl="1" indent="-400050">
              <a:buFont typeface="Wingdings" panose="05000000000000000000" pitchFamily="2" charset="2"/>
              <a:buChar char=""/>
            </a:pPr>
            <a:r>
              <a:rPr lang="en-US" sz="2000" dirty="0"/>
              <a:t>Student must demonstrate consistent ability to perform all fundamental maneuvers</a:t>
            </a:r>
          </a:p>
          <a:p>
            <a:pPr marL="400050" indent="-400050">
              <a:buFont typeface="Wingdings" panose="05000000000000000000" pitchFamily="2" charset="2"/>
              <a:buChar char=""/>
            </a:pPr>
            <a:endParaRPr lang="en-US" sz="2400" dirty="0"/>
          </a:p>
          <a:p>
            <a:pPr marL="400050" indent="-400050">
              <a:buFont typeface="Wingdings" panose="05000000000000000000" pitchFamily="2" charset="2"/>
              <a:buChar char=""/>
            </a:pPr>
            <a:r>
              <a:rPr lang="en-US" sz="2400" dirty="0"/>
              <a:t>Sign-off</a:t>
            </a:r>
          </a:p>
          <a:p>
            <a:pPr marL="857250" lvl="1" indent="-400050">
              <a:buFont typeface="Wingdings" panose="05000000000000000000" pitchFamily="2" charset="2"/>
              <a:buChar char=""/>
            </a:pPr>
            <a:r>
              <a:rPr lang="en-US" sz="2000" dirty="0"/>
              <a:t>Determine student is proficient in flight tasks necessary for flight</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Be present—answer questions, resolve issues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Consider scheduled time</a:t>
            </a:r>
          </a:p>
          <a:p>
            <a:pPr marL="400050" indent="-400050">
              <a:buFont typeface="Wingdings" panose="05000000000000000000" pitchFamily="2" charset="2"/>
              <a:buChar char=""/>
            </a:pPr>
            <a:endParaRPr lang="en-US"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solidFill>
                  <a:schemeClr val="accent2"/>
                </a:solidFill>
              </a:rPr>
              <a:t>	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51432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Don’t take controls away immediately</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Vary performance slightly, combine with other operations, apply same elements to other maneuvers</a:t>
            </a:r>
            <a:endParaRPr lang="en-US"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solidFill>
                  <a:schemeClr val="accent2"/>
                </a:solidFill>
              </a:rPr>
              <a:t>	</a:t>
            </a:r>
            <a:r>
              <a:rPr lang="en-US" sz="1400" b="1" dirty="0"/>
              <a:t>First solo flight</a:t>
            </a:r>
          </a:p>
          <a:p>
            <a:pPr marL="0" indent="0" defTabSz="282575">
              <a:lnSpc>
                <a:spcPct val="100000"/>
              </a:lnSpc>
              <a:spcBef>
                <a:spcPts val="600"/>
              </a:spcBef>
              <a:buNone/>
            </a:pPr>
            <a:r>
              <a:rPr lang="en-US" sz="1400" b="1" dirty="0"/>
              <a:t>	</a:t>
            </a:r>
            <a:r>
              <a:rPr lang="en-US" sz="1400" b="1" dirty="0">
                <a:solidFill>
                  <a:schemeClr val="accent2"/>
                </a:solidFill>
              </a:rPr>
              <a:t>Correction of errors</a:t>
            </a:r>
          </a:p>
          <a:p>
            <a:pPr marL="0" indent="0" defTabSz="282575">
              <a:lnSpc>
                <a:spcPct val="100000"/>
              </a:lnSpc>
              <a:spcBef>
                <a:spcPts val="600"/>
              </a:spcBef>
              <a:buNone/>
            </a:pPr>
            <a:r>
              <a:rPr lang="en-US" sz="1400" b="1" dirty="0"/>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617233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680553" cy="6045402"/>
          </a:xfrm>
        </p:spPr>
        <p:txBody>
          <a:bodyPr>
            <a:normAutofit/>
          </a:bodyPr>
          <a:lstStyle/>
          <a:p>
            <a:pPr marL="400050" indent="-400050">
              <a:buFont typeface="Wingdings" panose="05000000000000000000" pitchFamily="2" charset="2"/>
              <a:buChar char=""/>
            </a:pPr>
            <a:r>
              <a:rPr lang="en-US" sz="2400" dirty="0"/>
              <a:t>Teach student to solve problems</a:t>
            </a:r>
          </a:p>
          <a:p>
            <a:pPr marL="857250" lvl="1" indent="-400050">
              <a:buFont typeface="Wingdings" panose="05000000000000000000" pitchFamily="2" charset="2"/>
              <a:buChar char=""/>
            </a:pPr>
            <a:r>
              <a:rPr lang="en-US" sz="2000" dirty="0"/>
              <a:t>Traffic pattern congestion</a:t>
            </a:r>
          </a:p>
          <a:p>
            <a:pPr marL="857250" lvl="1" indent="-400050">
              <a:buFont typeface="Wingdings" panose="05000000000000000000" pitchFamily="2" charset="2"/>
              <a:buChar char=""/>
            </a:pPr>
            <a:r>
              <a:rPr lang="en-US" sz="2000" dirty="0"/>
              <a:t>Change in active runway</a:t>
            </a:r>
          </a:p>
          <a:p>
            <a:pPr marL="857250" lvl="1" indent="-400050">
              <a:buFont typeface="Wingdings" panose="05000000000000000000" pitchFamily="2" charset="2"/>
              <a:buChar char=""/>
            </a:pPr>
            <a:r>
              <a:rPr lang="en-US" sz="2000" dirty="0"/>
              <a:t>Unexpected crosswinds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Student visualizes flight under normal circumstances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Instructor adds unforeseen circumstances and asks for reaction</a:t>
            </a:r>
          </a:p>
          <a:p>
            <a:pPr marL="857250" lvl="1" indent="-400050">
              <a:buFont typeface="Wingdings" panose="05000000000000000000" pitchFamily="2" charset="2"/>
              <a:buChar char=""/>
            </a:pPr>
            <a:r>
              <a:rPr lang="en-US" sz="2000" dirty="0"/>
              <a:t>Realistic flying situations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Check student’s thought processes</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solidFill>
                  <a:schemeClr val="accent2"/>
                </a:solidFill>
              </a:rPr>
              <a:t>	</a:t>
            </a:r>
            <a:r>
              <a:rPr lang="en-US" sz="1400" b="1" dirty="0"/>
              <a:t>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solidFill>
                  <a:schemeClr val="accent2"/>
                </a:solidFill>
              </a:rPr>
              <a:t>	Normal challenges</a:t>
            </a:r>
          </a:p>
          <a:p>
            <a:pPr marL="0" indent="0" defTabSz="282575">
              <a:lnSpc>
                <a:spcPct val="100000"/>
              </a:lnSpc>
              <a:spcBef>
                <a:spcPts val="600"/>
              </a:spcBef>
              <a:buNone/>
            </a:pPr>
            <a:r>
              <a:rPr lang="en-US" sz="1400" b="1" dirty="0"/>
              <a:t>	Landings</a:t>
            </a:r>
          </a:p>
          <a:p>
            <a:pPr marL="0" indent="0" defTabSz="282575">
              <a:lnSpc>
                <a:spcPct val="100000"/>
              </a:lnSpc>
              <a:spcBef>
                <a:spcPts val="600"/>
              </a:spcBef>
              <a:buNone/>
            </a:pPr>
            <a:r>
              <a:rPr lang="en-US" sz="1400" b="1" dirty="0"/>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4169461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943600" cy="6045402"/>
          </a:xfrm>
        </p:spPr>
        <p:txBody>
          <a:bodyPr>
            <a:normAutofit/>
          </a:bodyPr>
          <a:lstStyle/>
          <a:p>
            <a:pPr marL="400050" indent="-400050">
              <a:buFont typeface="Wingdings" panose="05000000000000000000" pitchFamily="2" charset="2"/>
              <a:buChar char=""/>
            </a:pPr>
            <a:r>
              <a:rPr lang="en-US" sz="2400" dirty="0"/>
              <a:t>Full stop landings</a:t>
            </a:r>
          </a:p>
          <a:p>
            <a:pPr marL="857250" lvl="1" indent="-400050">
              <a:buFont typeface="Wingdings" panose="05000000000000000000" pitchFamily="2" charset="2"/>
              <a:buChar char=""/>
            </a:pPr>
            <a:r>
              <a:rPr lang="en-US" sz="2000" dirty="0"/>
              <a:t>Help student develop aircraft control</a:t>
            </a:r>
          </a:p>
          <a:p>
            <a:pPr marL="857250" lvl="1" indent="-400050">
              <a:buFont typeface="Wingdings" panose="05000000000000000000" pitchFamily="2" charset="2"/>
              <a:buChar char=""/>
            </a:pPr>
            <a:r>
              <a:rPr lang="en-US" sz="2000" dirty="0"/>
              <a:t>Checklist usage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Aircraft speed and control take precedence</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Land in first third of runway or go around</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Bounce—go around</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solidFill>
                  <a:schemeClr val="accent2"/>
                </a:solidFill>
              </a:rPr>
              <a:t>	</a:t>
            </a:r>
            <a:r>
              <a:rPr lang="en-US" sz="1400" b="1" dirty="0"/>
              <a:t>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solidFill>
                  <a:schemeClr val="accent2"/>
                </a:solidFill>
              </a:rPr>
              <a:t>	</a:t>
            </a:r>
            <a:r>
              <a:rPr lang="en-US" sz="1400" b="1" dirty="0"/>
              <a:t>Normal challenges</a:t>
            </a:r>
          </a:p>
          <a:p>
            <a:pPr marL="0" indent="0" defTabSz="282575">
              <a:lnSpc>
                <a:spcPct val="100000"/>
              </a:lnSpc>
              <a:spcBef>
                <a:spcPts val="600"/>
              </a:spcBef>
              <a:buNone/>
            </a:pPr>
            <a:r>
              <a:rPr lang="en-US" sz="1400" b="1" dirty="0"/>
              <a:t>	</a:t>
            </a:r>
            <a:r>
              <a:rPr lang="en-US" sz="1400" b="1" dirty="0">
                <a:solidFill>
                  <a:schemeClr val="accent2"/>
                </a:solidFill>
              </a:rPr>
              <a:t>Landings</a:t>
            </a:r>
          </a:p>
          <a:p>
            <a:pPr marL="0" indent="0" defTabSz="282575">
              <a:lnSpc>
                <a:spcPct val="100000"/>
              </a:lnSpc>
              <a:spcBef>
                <a:spcPts val="600"/>
              </a:spcBef>
              <a:buNone/>
            </a:pPr>
            <a:r>
              <a:rPr lang="en-US" sz="1400" b="1" dirty="0">
                <a:solidFill>
                  <a:schemeClr val="accent2"/>
                </a:solidFill>
              </a:rPr>
              <a:t>	</a:t>
            </a:r>
            <a:r>
              <a:rPr lang="en-US" sz="1400" b="1" dirty="0"/>
              <a:t>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660291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Require applicant to demonstrate thoroughly knowledge and skill level for certificate/rating</a:t>
            </a:r>
          </a:p>
          <a:p>
            <a:pPr marL="400050" indent="-400050">
              <a:buFont typeface="Wingdings" panose="05000000000000000000" pitchFamily="2" charset="2"/>
              <a:buChar char=""/>
            </a:pPr>
            <a:endParaRPr lang="en-US" sz="2400" dirty="0"/>
          </a:p>
          <a:p>
            <a:pPr marL="400050" indent="-400050">
              <a:buFont typeface="Wingdings" panose="05000000000000000000" pitchFamily="2" charset="2"/>
              <a:buChar char=""/>
            </a:pPr>
            <a:r>
              <a:rPr lang="en-US" sz="2400" dirty="0"/>
              <a:t>Flight proficiency endorsement/IACRA signatures valid for 60 days</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686931"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100000"/>
              </a:lnSpc>
              <a:spcBef>
                <a:spcPts val="600"/>
              </a:spcBef>
              <a:buNone/>
            </a:pPr>
            <a:r>
              <a:rPr lang="en-US" sz="1400" b="1" dirty="0">
                <a:solidFill>
                  <a:schemeClr val="accent2"/>
                </a:solidFill>
              </a:rPr>
              <a:t>Assessment of piloting ability</a:t>
            </a:r>
          </a:p>
          <a:p>
            <a:pPr marL="0" indent="0" defTabSz="282575">
              <a:lnSpc>
                <a:spcPct val="100000"/>
              </a:lnSpc>
              <a:spcBef>
                <a:spcPts val="600"/>
              </a:spcBef>
              <a:buNone/>
            </a:pPr>
            <a:r>
              <a:rPr lang="en-US" sz="1400" b="1" dirty="0"/>
              <a:t>	Demonstrated ability</a:t>
            </a:r>
          </a:p>
          <a:p>
            <a:pPr marL="0" indent="0" defTabSz="282575">
              <a:lnSpc>
                <a:spcPct val="100000"/>
              </a:lnSpc>
              <a:spcBef>
                <a:spcPts val="600"/>
              </a:spcBef>
              <a:buNone/>
            </a:pPr>
            <a:r>
              <a:rPr lang="en-US" sz="1400" b="1" dirty="0"/>
              <a:t>	</a:t>
            </a:r>
            <a:r>
              <a:rPr lang="en-US" sz="1400" b="1" dirty="0" err="1"/>
              <a:t>Postflight</a:t>
            </a:r>
            <a:r>
              <a:rPr lang="en-US" sz="1400" b="1" dirty="0"/>
              <a:t> evaluation</a:t>
            </a:r>
          </a:p>
          <a:p>
            <a:pPr marL="0" indent="0" defTabSz="282575">
              <a:lnSpc>
                <a:spcPct val="100000"/>
              </a:lnSpc>
              <a:spcBef>
                <a:spcPts val="600"/>
              </a:spcBef>
              <a:buNone/>
            </a:pPr>
            <a:r>
              <a:rPr lang="en-US" sz="1400" b="1" dirty="0">
                <a:solidFill>
                  <a:schemeClr val="accent2"/>
                </a:solidFill>
              </a:rPr>
              <a:t>	</a:t>
            </a:r>
            <a:r>
              <a:rPr lang="en-US" sz="1400" b="1" dirty="0"/>
              <a:t>First solo flight</a:t>
            </a:r>
          </a:p>
          <a:p>
            <a:pPr marL="0" indent="0" defTabSz="282575">
              <a:lnSpc>
                <a:spcPct val="100000"/>
              </a:lnSpc>
              <a:spcBef>
                <a:spcPts val="600"/>
              </a:spcBef>
              <a:buNone/>
            </a:pPr>
            <a:r>
              <a:rPr lang="en-US" sz="1400" b="1" dirty="0"/>
              <a:t>	Correction of errors</a:t>
            </a:r>
          </a:p>
          <a:p>
            <a:pPr marL="0" indent="0" defTabSz="282575">
              <a:lnSpc>
                <a:spcPct val="100000"/>
              </a:lnSpc>
              <a:spcBef>
                <a:spcPts val="600"/>
              </a:spcBef>
              <a:buNone/>
            </a:pPr>
            <a:r>
              <a:rPr lang="en-US" sz="1400" b="1" dirty="0">
                <a:solidFill>
                  <a:schemeClr val="accent2"/>
                </a:solidFill>
              </a:rPr>
              <a:t>	</a:t>
            </a:r>
            <a:r>
              <a:rPr lang="en-US" sz="1400" b="1" dirty="0"/>
              <a:t>Normal challenges</a:t>
            </a:r>
          </a:p>
          <a:p>
            <a:pPr marL="0" indent="0" defTabSz="282575">
              <a:lnSpc>
                <a:spcPct val="100000"/>
              </a:lnSpc>
              <a:spcBef>
                <a:spcPts val="600"/>
              </a:spcBef>
              <a:buNone/>
            </a:pPr>
            <a:r>
              <a:rPr lang="en-US" sz="1400" b="1" dirty="0"/>
              <a:t>	Landings</a:t>
            </a:r>
            <a:endParaRPr lang="en-US" sz="1400" b="1" dirty="0">
              <a:solidFill>
                <a:schemeClr val="accent2"/>
              </a:solidFill>
            </a:endParaRPr>
          </a:p>
          <a:p>
            <a:pPr marL="0" indent="0" defTabSz="282575">
              <a:lnSpc>
                <a:spcPct val="100000"/>
              </a:lnSpc>
              <a:spcBef>
                <a:spcPts val="600"/>
              </a:spcBef>
              <a:buNone/>
            </a:pPr>
            <a:r>
              <a:rPr lang="en-US" sz="1400" b="1" dirty="0">
                <a:solidFill>
                  <a:schemeClr val="accent2"/>
                </a:solidFill>
              </a:rPr>
              <a:t>	Practical test recommendations</a:t>
            </a:r>
          </a:p>
          <a:p>
            <a:pPr marL="0" indent="0">
              <a:lnSpc>
                <a:spcPct val="200000"/>
              </a:lnSpc>
              <a:spcBef>
                <a:spcPts val="600"/>
              </a:spcBef>
              <a:buNone/>
            </a:pPr>
            <a:r>
              <a:rPr lang="en-US" sz="1400" b="1" dirty="0"/>
              <a:t>Aeronautical decision making</a:t>
            </a:r>
          </a:p>
        </p:txBody>
      </p:sp>
    </p:spTree>
    <p:extLst>
      <p:ext uri="{BB962C8B-B14F-4D97-AF65-F5344CB8AC3E}">
        <p14:creationId xmlns:p14="http://schemas.microsoft.com/office/powerpoint/2010/main" val="2024596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Teaching pilots to make sound decisions is the key to preventing accidents.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ADM</a:t>
            </a:r>
            <a:r>
              <a:rPr lang="en-US" sz="2400" dirty="0"/>
              <a:t>—systematic approach to mental process used by pilots to consistently determine the best course of action in response to given set of circumstances</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19560278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Teaching pilots to make sound decisions is the key to preventing accidents.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Risk management</a:t>
            </a:r>
            <a:r>
              <a:rPr lang="en-US" sz="2400" dirty="0"/>
              <a:t>—decision-making process designed to systematically identify hazards, assess the degree of risk, and determine the best course of action associated with each flight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60163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solidFill>
                  <a:schemeClr val="accent2"/>
                </a:solidFill>
              </a:rPr>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306241" cy="6045402"/>
          </a:xfrm>
        </p:spPr>
        <p:txBody>
          <a:bodyPr>
            <a:normAutofit/>
          </a:bodyPr>
          <a:lstStyle/>
          <a:p>
            <a:pPr marL="400050" indent="-400050">
              <a:buFont typeface="Wingdings" panose="05000000000000000000" pitchFamily="2" charset="2"/>
              <a:buChar char=""/>
            </a:pPr>
            <a:r>
              <a:rPr lang="en-US" sz="2400" dirty="0"/>
              <a:t>Inadequate instruction</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Efforts not considered and evaluated</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Unreasonable demands on performance/progress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Decrease student motivation</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Students need attainable goals</a:t>
            </a:r>
          </a:p>
        </p:txBody>
      </p:sp>
    </p:spTree>
    <p:extLst>
      <p:ext uri="{BB962C8B-B14F-4D97-AF65-F5344CB8AC3E}">
        <p14:creationId xmlns:p14="http://schemas.microsoft.com/office/powerpoint/2010/main" val="2167511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Teaching pilots to make sound decisions is the key to preventing accidents.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Situational awareness</a:t>
            </a:r>
            <a:r>
              <a:rPr lang="en-US" sz="2400" dirty="0"/>
              <a:t>—accurate perception and understanding of all factors and conditions within four fundamental risk elements that affect safety before, during, and after the flight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39227342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Teaching pilots to make sound decisions is the key to preventing accidents.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SRM</a:t>
            </a:r>
            <a:r>
              <a:rPr lang="en-US" sz="2400" dirty="0"/>
              <a:t>—the art and science of managing all resources available to a single pilot to ensure the successful outcome of the flight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3970803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Three step process</a:t>
            </a:r>
          </a:p>
          <a:p>
            <a:pPr marL="0" indent="0">
              <a:buNone/>
            </a:pPr>
            <a:endParaRPr lang="en-US" sz="2400" dirty="0"/>
          </a:p>
          <a:p>
            <a:pPr marL="457200" indent="-457200">
              <a:buFont typeface="+mj-lt"/>
              <a:buAutoNum type="arabicPeriod"/>
            </a:pPr>
            <a:r>
              <a:rPr lang="en-US" sz="2400" dirty="0"/>
              <a:t>Define the problem</a:t>
            </a:r>
          </a:p>
          <a:p>
            <a:pPr marL="457200" indent="-457200">
              <a:buFont typeface="+mj-lt"/>
              <a:buAutoNum type="arabicPeriod"/>
            </a:pPr>
            <a:endParaRPr lang="en-US" sz="2400" dirty="0"/>
          </a:p>
          <a:p>
            <a:pPr marL="457200" indent="-457200">
              <a:buFont typeface="+mj-lt"/>
              <a:buAutoNum type="arabicPeriod"/>
            </a:pPr>
            <a:r>
              <a:rPr lang="en-US" sz="2400" dirty="0"/>
              <a:t>Choose the course of action</a:t>
            </a:r>
          </a:p>
          <a:p>
            <a:pPr marL="457200" indent="-457200">
              <a:buFont typeface="+mj-lt"/>
              <a:buAutoNum type="arabicPeriod"/>
            </a:pPr>
            <a:endParaRPr lang="en-US" sz="2400" dirty="0"/>
          </a:p>
          <a:p>
            <a:pPr marL="457200" indent="-457200">
              <a:buFont typeface="+mj-lt"/>
              <a:buAutoNum type="arabicPeriod"/>
            </a:pPr>
            <a:r>
              <a:rPr lang="en-US" sz="2400" dirty="0"/>
              <a:t>Implement the decision, evaluate the outcome</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326466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Three step process</a:t>
            </a:r>
          </a:p>
          <a:p>
            <a:pPr marL="400050" indent="-400050">
              <a:buFont typeface="Wingdings" panose="05000000000000000000" pitchFamily="2" charset="2"/>
              <a:buChar char=""/>
            </a:pPr>
            <a:endParaRPr lang="en-US" sz="2400" dirty="0"/>
          </a:p>
          <a:p>
            <a:pPr marL="457200" indent="-457200">
              <a:buFont typeface="+mj-lt"/>
              <a:buAutoNum type="arabicPeriod"/>
            </a:pPr>
            <a:r>
              <a:rPr lang="en-US" sz="2400" dirty="0">
                <a:solidFill>
                  <a:schemeClr val="accent2"/>
                </a:solidFill>
              </a:rPr>
              <a:t>Define the problem</a:t>
            </a:r>
          </a:p>
          <a:p>
            <a:pPr marL="914400" lvl="1" indent="-457200">
              <a:buFont typeface="+mj-lt"/>
              <a:buAutoNum type="alphaLcPeriod"/>
            </a:pPr>
            <a:r>
              <a:rPr lang="en-US" sz="2000" dirty="0"/>
              <a:t>Recognize that a change has occurred</a:t>
            </a:r>
          </a:p>
          <a:p>
            <a:pPr marL="914400" lvl="1" indent="-457200">
              <a:buFont typeface="+mj-lt"/>
              <a:buAutoNum type="alphaLcPeriod"/>
            </a:pPr>
            <a:r>
              <a:rPr lang="en-US" sz="2000" dirty="0"/>
              <a:t>Perceive problem (senses, insight, experience)</a:t>
            </a:r>
          </a:p>
          <a:p>
            <a:pPr marL="914400" lvl="1" indent="-457200">
              <a:buFont typeface="+mj-lt"/>
              <a:buAutoNum type="alphaLcPeriod"/>
            </a:pPr>
            <a:endParaRPr lang="en-US" sz="2400" dirty="0"/>
          </a:p>
          <a:p>
            <a:pPr marL="457200" indent="-457200">
              <a:buFont typeface="+mj-lt"/>
              <a:buAutoNum type="arabicPeriod" startAt="2"/>
            </a:pPr>
            <a:r>
              <a:rPr lang="en-US" sz="2400" dirty="0"/>
              <a:t>Choose the course of action</a:t>
            </a:r>
          </a:p>
          <a:p>
            <a:pPr marL="914400" lvl="1" indent="-457200">
              <a:buFont typeface="+mj-lt"/>
              <a:buAutoNum type="alphaLcPeriod"/>
            </a:pPr>
            <a:endParaRPr lang="en-US" sz="2000" dirty="0"/>
          </a:p>
          <a:p>
            <a:pPr marL="457200" indent="-457200">
              <a:buFont typeface="+mj-lt"/>
              <a:buAutoNum type="arabicPeriod" startAt="2"/>
            </a:pPr>
            <a:r>
              <a:rPr lang="en-US" sz="2400" dirty="0"/>
              <a:t>Implement the decision, evaluate the outcome</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4236107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Three step process</a:t>
            </a:r>
          </a:p>
          <a:p>
            <a:pPr marL="400050" indent="-400050">
              <a:buFont typeface="Wingdings" panose="05000000000000000000" pitchFamily="2" charset="2"/>
              <a:buChar char=""/>
            </a:pPr>
            <a:endParaRPr lang="en-US" sz="2400" dirty="0"/>
          </a:p>
          <a:p>
            <a:pPr marL="457200" indent="-457200">
              <a:buFont typeface="+mj-lt"/>
              <a:buAutoNum type="arabicPeriod"/>
            </a:pPr>
            <a:r>
              <a:rPr lang="en-US" sz="2400" dirty="0"/>
              <a:t>Define the problem</a:t>
            </a:r>
          </a:p>
          <a:p>
            <a:pPr marL="914400" lvl="1" indent="-457200">
              <a:buFont typeface="+mj-lt"/>
              <a:buAutoNum type="alphaLcPeriod"/>
            </a:pPr>
            <a:endParaRPr lang="en-US" sz="2400" dirty="0"/>
          </a:p>
          <a:p>
            <a:pPr marL="457200" indent="-457200">
              <a:buFont typeface="+mj-lt"/>
              <a:buAutoNum type="arabicPeriod" startAt="2"/>
            </a:pPr>
            <a:r>
              <a:rPr lang="en-US" sz="2400" dirty="0">
                <a:solidFill>
                  <a:schemeClr val="accent2"/>
                </a:solidFill>
              </a:rPr>
              <a:t>Choose the course of action</a:t>
            </a:r>
          </a:p>
          <a:p>
            <a:pPr marL="914400" lvl="1" indent="-457200">
              <a:buFont typeface="+mj-lt"/>
              <a:buAutoNum type="alphaLcPeriod"/>
            </a:pPr>
            <a:r>
              <a:rPr lang="en-US" sz="2000" dirty="0"/>
              <a:t>Evaluate need to react</a:t>
            </a:r>
          </a:p>
          <a:p>
            <a:pPr marL="914400" lvl="1" indent="-457200">
              <a:buFont typeface="+mj-lt"/>
              <a:buAutoNum type="alphaLcPeriod"/>
            </a:pPr>
            <a:r>
              <a:rPr lang="en-US" sz="2000" dirty="0"/>
              <a:t>Determine actions that may be taken</a:t>
            </a:r>
          </a:p>
          <a:p>
            <a:pPr marL="914400" lvl="1" indent="-457200">
              <a:buFont typeface="+mj-lt"/>
              <a:buAutoNum type="alphaLcPeriod"/>
            </a:pPr>
            <a:r>
              <a:rPr lang="en-US" sz="2000" dirty="0"/>
              <a:t>Consider expected outcome and assess risks</a:t>
            </a:r>
          </a:p>
          <a:p>
            <a:pPr marL="914400" lvl="1" indent="-457200">
              <a:buFont typeface="+mj-lt"/>
              <a:buAutoNum type="alphaLcPeriod"/>
            </a:pPr>
            <a:endParaRPr lang="en-US" sz="2000" dirty="0"/>
          </a:p>
          <a:p>
            <a:pPr marL="457200" indent="-457200">
              <a:buFont typeface="+mj-lt"/>
              <a:buAutoNum type="arabicPeriod" startAt="2"/>
            </a:pPr>
            <a:r>
              <a:rPr lang="en-US" sz="2400" dirty="0"/>
              <a:t>Implement the decision, evaluate the outcome</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3375948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Three step process</a:t>
            </a:r>
          </a:p>
          <a:p>
            <a:pPr marL="400050" indent="-400050">
              <a:buFont typeface="Wingdings" panose="05000000000000000000" pitchFamily="2" charset="2"/>
              <a:buChar char=""/>
            </a:pPr>
            <a:endParaRPr lang="en-US" sz="2400" dirty="0"/>
          </a:p>
          <a:p>
            <a:pPr marL="457200" indent="-457200">
              <a:buFont typeface="+mj-lt"/>
              <a:buAutoNum type="arabicPeriod"/>
            </a:pPr>
            <a:r>
              <a:rPr lang="en-US" sz="2400" dirty="0"/>
              <a:t>Define the problem</a:t>
            </a:r>
          </a:p>
          <a:p>
            <a:pPr marL="914400" lvl="1" indent="-457200">
              <a:buFont typeface="+mj-lt"/>
              <a:buAutoNum type="alphaLcPeriod"/>
            </a:pPr>
            <a:endParaRPr lang="en-US" sz="2400" dirty="0"/>
          </a:p>
          <a:p>
            <a:pPr marL="457200" indent="-457200">
              <a:buFont typeface="+mj-lt"/>
              <a:buAutoNum type="arabicPeriod" startAt="2"/>
            </a:pPr>
            <a:r>
              <a:rPr lang="en-US" sz="2400" dirty="0"/>
              <a:t>Choose the course of action</a:t>
            </a:r>
          </a:p>
          <a:p>
            <a:pPr marL="914400" lvl="1" indent="-457200">
              <a:buFont typeface="+mj-lt"/>
              <a:buAutoNum type="alphaLcPeriod"/>
            </a:pPr>
            <a:endParaRPr lang="en-US" sz="2000" dirty="0"/>
          </a:p>
          <a:p>
            <a:pPr marL="457200" indent="-457200">
              <a:buFont typeface="+mj-lt"/>
              <a:buAutoNum type="arabicPeriod" startAt="2"/>
            </a:pPr>
            <a:r>
              <a:rPr lang="en-US" sz="2400" dirty="0">
                <a:solidFill>
                  <a:schemeClr val="accent2"/>
                </a:solidFill>
              </a:rPr>
              <a:t>Implement the decision, evaluate the outcome</a:t>
            </a:r>
          </a:p>
          <a:p>
            <a:pPr marL="914400" lvl="1" indent="-457200">
              <a:buFont typeface="+mj-lt"/>
              <a:buAutoNum type="alphaLcPeriod"/>
            </a:pPr>
            <a:r>
              <a:rPr lang="en-US" sz="2000" dirty="0"/>
              <a:t>Determine how the decision can affect other phases of flight</a:t>
            </a:r>
          </a:p>
          <a:p>
            <a:pPr marL="914400" lvl="1" indent="-457200">
              <a:buFont typeface="+mj-lt"/>
              <a:buAutoNum type="alphaLcPeriod"/>
            </a:pPr>
            <a:r>
              <a:rPr lang="en-US" sz="2000" dirty="0"/>
              <a:t>Continue to evaluate outcome to ensure it’s producing the desired result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493569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Hazardous attitudes</a:t>
            </a:r>
          </a:p>
          <a:p>
            <a:pPr marL="400050" indent="-400050">
              <a:buFont typeface="Wingdings" panose="05000000000000000000" pitchFamily="2" charset="2"/>
              <a:buChar char=""/>
            </a:pPr>
            <a:endParaRPr lang="en-US" sz="2400" dirty="0"/>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a:t>
            </a:r>
            <a:r>
              <a:rPr lang="en-US" sz="1400" b="1" dirty="0"/>
              <a:t>Decision-making process</a:t>
            </a:r>
          </a:p>
          <a:p>
            <a:pPr marL="0" indent="0" defTabSz="282575">
              <a:lnSpc>
                <a:spcPct val="100000"/>
              </a:lnSpc>
              <a:spcBef>
                <a:spcPts val="600"/>
              </a:spcBef>
              <a:buNone/>
            </a:pPr>
            <a:r>
              <a:rPr lang="en-US" sz="1400" b="1" dirty="0"/>
              <a:t>	</a:t>
            </a:r>
            <a:r>
              <a:rPr lang="en-US" sz="1400" b="1" dirty="0">
                <a:solidFill>
                  <a:schemeClr val="accent2"/>
                </a:solidFill>
              </a:rPr>
              <a:t>Factors affecting decision-making</a:t>
            </a:r>
          </a:p>
          <a:p>
            <a:pPr marL="0" indent="0" defTabSz="282575">
              <a:lnSpc>
                <a:spcPct val="100000"/>
              </a:lnSpc>
              <a:spcBef>
                <a:spcPts val="600"/>
              </a:spcBef>
              <a:buNone/>
            </a:pPr>
            <a:r>
              <a:rPr lang="en-US" sz="1400" b="1" dirty="0">
                <a:solidFill>
                  <a:schemeClr val="accent2"/>
                </a:solidFill>
              </a:rPr>
              <a:t>	</a:t>
            </a:r>
            <a:r>
              <a:rPr lang="en-US" sz="1400" b="1" dirty="0"/>
              <a:t>Use of resources</a:t>
            </a:r>
          </a:p>
          <a:p>
            <a:pPr marL="0" indent="0" defTabSz="282575">
              <a:lnSpc>
                <a:spcPct val="200000"/>
              </a:lnSpc>
              <a:spcBef>
                <a:spcPts val="600"/>
              </a:spcBef>
              <a:buNone/>
            </a:pPr>
            <a:endParaRPr lang="en-US" sz="1400" b="1" dirty="0"/>
          </a:p>
        </p:txBody>
      </p:sp>
      <p:pic>
        <p:nvPicPr>
          <p:cNvPr id="1026" name="Picture 2" descr="Image result for hazardous attitudes">
            <a:extLst>
              <a:ext uri="{FF2B5EF4-FFF2-40B4-BE49-F238E27FC236}">
                <a16:creationId xmlns:a16="http://schemas.microsoft.com/office/drawing/2014/main" id="{4C640F0F-ADCA-4964-BD7D-366BE07EE798}"/>
              </a:ext>
            </a:extLst>
          </p:cNvPr>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32133" y="958278"/>
            <a:ext cx="5279730" cy="2757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434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Stress</a:t>
            </a:r>
          </a:p>
          <a:p>
            <a:pPr marL="857250" lvl="1" indent="-400050">
              <a:buFont typeface="Wingdings" panose="05000000000000000000" pitchFamily="2" charset="2"/>
              <a:buChar char=""/>
            </a:pPr>
            <a:r>
              <a:rPr lang="en-US" sz="2000" dirty="0"/>
              <a:t>Physical stress</a:t>
            </a:r>
          </a:p>
          <a:p>
            <a:pPr marL="857250" lvl="1" indent="-400050">
              <a:buFont typeface="Wingdings" panose="05000000000000000000" pitchFamily="2" charset="2"/>
              <a:buChar char=""/>
            </a:pPr>
            <a:r>
              <a:rPr lang="en-US" sz="2000" dirty="0"/>
              <a:t>Physiological stress</a:t>
            </a:r>
          </a:p>
          <a:p>
            <a:pPr marL="857250" lvl="1" indent="-400050">
              <a:buFont typeface="Wingdings" panose="05000000000000000000" pitchFamily="2" charset="2"/>
              <a:buChar char=""/>
            </a:pPr>
            <a:r>
              <a:rPr lang="en-US" sz="2000" dirty="0"/>
              <a:t>Psychological stress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Can impair ability to make effective decisions in flight</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a:t>
            </a:r>
            <a:r>
              <a:rPr lang="en-US" sz="1400" b="1" dirty="0"/>
              <a:t>Decision-making process</a:t>
            </a:r>
          </a:p>
          <a:p>
            <a:pPr marL="0" indent="0" defTabSz="282575">
              <a:lnSpc>
                <a:spcPct val="100000"/>
              </a:lnSpc>
              <a:spcBef>
                <a:spcPts val="600"/>
              </a:spcBef>
              <a:buNone/>
            </a:pPr>
            <a:r>
              <a:rPr lang="en-US" sz="1400" b="1" dirty="0"/>
              <a:t>	</a:t>
            </a:r>
            <a:r>
              <a:rPr lang="en-US" sz="1400" b="1" dirty="0">
                <a:solidFill>
                  <a:schemeClr val="accent2"/>
                </a:solidFill>
              </a:rPr>
              <a:t>Factors affecting decision-making</a:t>
            </a:r>
          </a:p>
          <a:p>
            <a:pPr marL="0" indent="0" defTabSz="282575">
              <a:lnSpc>
                <a:spcPct val="100000"/>
              </a:lnSpc>
              <a:spcBef>
                <a:spcPts val="600"/>
              </a:spcBef>
              <a:buNone/>
            </a:pPr>
            <a:r>
              <a:rPr lang="en-US" sz="1400" b="1" dirty="0">
                <a:solidFill>
                  <a:schemeClr val="accent2"/>
                </a:solidFill>
              </a:rPr>
              <a:t>	</a:t>
            </a:r>
            <a:r>
              <a:rPr lang="en-US" sz="1400" b="1" dirty="0"/>
              <a:t>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489453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718132" cy="6045402"/>
          </a:xfrm>
        </p:spPr>
        <p:txBody>
          <a:bodyPr>
            <a:normAutofit/>
          </a:bodyPr>
          <a:lstStyle/>
          <a:p>
            <a:pPr marL="400050" indent="-400050">
              <a:buFont typeface="Wingdings" panose="05000000000000000000" pitchFamily="2" charset="2"/>
              <a:buChar char=""/>
            </a:pPr>
            <a:r>
              <a:rPr lang="en-US" sz="2400" dirty="0"/>
              <a:t>Internal</a:t>
            </a:r>
          </a:p>
          <a:p>
            <a:pPr marL="857250" lvl="1" indent="-400050">
              <a:buFont typeface="Wingdings" panose="05000000000000000000" pitchFamily="2" charset="2"/>
              <a:buChar char=""/>
            </a:pPr>
            <a:r>
              <a:rPr lang="en-US" sz="2000" dirty="0"/>
              <a:t>Ingenuity</a:t>
            </a:r>
          </a:p>
          <a:p>
            <a:pPr marL="857250" lvl="1" indent="-400050">
              <a:buFont typeface="Wingdings" panose="05000000000000000000" pitchFamily="2" charset="2"/>
              <a:buChar char=""/>
            </a:pPr>
            <a:r>
              <a:rPr lang="en-US" sz="2000" dirty="0"/>
              <a:t>Knowledge</a:t>
            </a:r>
          </a:p>
          <a:p>
            <a:pPr marL="857250" lvl="1" indent="-400050">
              <a:buFont typeface="Wingdings" panose="05000000000000000000" pitchFamily="2" charset="2"/>
              <a:buChar char=""/>
            </a:pPr>
            <a:r>
              <a:rPr lang="en-US" sz="2000" dirty="0"/>
              <a:t>Skill</a:t>
            </a:r>
          </a:p>
          <a:p>
            <a:pPr marL="857250" lvl="1" indent="-400050">
              <a:buFont typeface="Wingdings" panose="05000000000000000000" pitchFamily="2" charset="2"/>
              <a:buChar char=""/>
            </a:pPr>
            <a:r>
              <a:rPr lang="en-US" sz="2000" dirty="0"/>
              <a:t>Understanding of equipment/systems</a:t>
            </a:r>
          </a:p>
          <a:p>
            <a:pPr marL="857250" lvl="1" indent="-400050">
              <a:buFont typeface="Wingdings" panose="05000000000000000000" pitchFamily="2" charset="2"/>
              <a:buChar char=""/>
            </a:pPr>
            <a:r>
              <a:rPr lang="en-US" sz="2000" dirty="0"/>
              <a:t>Checklists</a:t>
            </a:r>
          </a:p>
          <a:p>
            <a:pPr marL="857250" lvl="1" indent="-400050">
              <a:buFont typeface="Wingdings" panose="05000000000000000000" pitchFamily="2" charset="2"/>
              <a:buChar char=""/>
            </a:pPr>
            <a:r>
              <a:rPr lang="en-US" sz="2000" dirty="0"/>
              <a:t>POH/AFM</a:t>
            </a:r>
          </a:p>
          <a:p>
            <a:pPr marL="857250" lvl="1" indent="-400050">
              <a:buFont typeface="Wingdings" panose="05000000000000000000" pitchFamily="2" charset="2"/>
              <a:buChar char=""/>
            </a:pPr>
            <a:r>
              <a:rPr lang="en-US" sz="2000" dirty="0"/>
              <a:t>Passengers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External</a:t>
            </a:r>
          </a:p>
          <a:p>
            <a:pPr marL="857250" lvl="1" indent="-400050">
              <a:buFont typeface="Wingdings" panose="05000000000000000000" pitchFamily="2" charset="2"/>
              <a:buChar char=""/>
            </a:pPr>
            <a:r>
              <a:rPr lang="en-US" sz="2000" dirty="0"/>
              <a:t>ATC</a:t>
            </a:r>
          </a:p>
          <a:p>
            <a:pPr marL="857250" lvl="1" indent="-400050">
              <a:buFont typeface="Wingdings" panose="05000000000000000000" pitchFamily="2" charset="2"/>
              <a:buChar char=""/>
            </a:pPr>
            <a:r>
              <a:rPr lang="en-US" sz="2000" dirty="0"/>
              <a:t>AFSS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Expose students to ATC</a:t>
            </a:r>
          </a:p>
          <a:p>
            <a:pPr marL="400050" indent="-400050">
              <a:buFont typeface="Wingdings" panose="05000000000000000000" pitchFamily="2" charset="2"/>
              <a:buChar char=""/>
            </a:pPr>
            <a:r>
              <a:rPr lang="en-US" sz="2400" dirty="0"/>
              <a:t>Encourage them to take advantage of services</a:t>
            </a:r>
          </a:p>
        </p:txBody>
      </p:sp>
      <p:sp>
        <p:nvSpPr>
          <p:cNvPr id="6" name="Content Placeholder 2">
            <a:extLst>
              <a:ext uri="{FF2B5EF4-FFF2-40B4-BE49-F238E27FC236}">
                <a16:creationId xmlns:a16="http://schemas.microsoft.com/office/drawing/2014/main" id="{F13FFEDF-01D2-49CD-BE22-E1FB3C4AECEA}"/>
              </a:ext>
            </a:extLst>
          </p:cNvPr>
          <p:cNvSpPr txBox="1">
            <a:spLocks/>
          </p:cNvSpPr>
          <p:nvPr/>
        </p:nvSpPr>
        <p:spPr>
          <a:xfrm>
            <a:off x="619940" y="447472"/>
            <a:ext cx="2812192"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200000"/>
              </a:lnSpc>
              <a:spcBef>
                <a:spcPts val="600"/>
              </a:spcBef>
              <a:buNone/>
            </a:pPr>
            <a:r>
              <a:rPr lang="en-US" sz="1400" b="1" dirty="0"/>
              <a:t>Obstacles to learning</a:t>
            </a:r>
          </a:p>
          <a:p>
            <a:pPr marL="0" indent="0" defTabSz="282575">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defTabSz="282575">
              <a:lnSpc>
                <a:spcPct val="200000"/>
              </a:lnSpc>
              <a:spcBef>
                <a:spcPts val="600"/>
              </a:spcBef>
              <a:buNone/>
            </a:pPr>
            <a:r>
              <a:rPr lang="en-US" sz="1400" b="1" dirty="0"/>
              <a:t>Assessment of piloting ability</a:t>
            </a:r>
          </a:p>
          <a:p>
            <a:pPr marL="0" indent="0" defTabSz="282575">
              <a:lnSpc>
                <a:spcPct val="100000"/>
              </a:lnSpc>
              <a:spcBef>
                <a:spcPts val="600"/>
              </a:spcBef>
              <a:buNone/>
            </a:pPr>
            <a:r>
              <a:rPr lang="en-US" sz="1400" b="1" dirty="0">
                <a:solidFill>
                  <a:schemeClr val="accent2"/>
                </a:solidFill>
              </a:rPr>
              <a:t>Aeronautical decision making</a:t>
            </a:r>
          </a:p>
          <a:p>
            <a:pPr marL="0" indent="0" defTabSz="282575">
              <a:lnSpc>
                <a:spcPct val="100000"/>
              </a:lnSpc>
              <a:spcBef>
                <a:spcPts val="600"/>
              </a:spcBef>
              <a:buNone/>
            </a:pPr>
            <a:r>
              <a:rPr lang="en-US" sz="1400" b="1" dirty="0">
                <a:solidFill>
                  <a:schemeClr val="accent2"/>
                </a:solidFill>
              </a:rPr>
              <a:t>	</a:t>
            </a:r>
            <a:r>
              <a:rPr lang="en-US" sz="1400" b="1" dirty="0"/>
              <a:t>Decision-making process</a:t>
            </a:r>
          </a:p>
          <a:p>
            <a:pPr marL="0" indent="0" defTabSz="282575">
              <a:lnSpc>
                <a:spcPct val="100000"/>
              </a:lnSpc>
              <a:spcBef>
                <a:spcPts val="600"/>
              </a:spcBef>
              <a:buNone/>
            </a:pPr>
            <a:r>
              <a:rPr lang="en-US" sz="1400" b="1" dirty="0"/>
              <a:t>	Factors affecting decision-making</a:t>
            </a:r>
          </a:p>
          <a:p>
            <a:pPr marL="0" indent="0" defTabSz="282575">
              <a:lnSpc>
                <a:spcPct val="100000"/>
              </a:lnSpc>
              <a:spcBef>
                <a:spcPts val="600"/>
              </a:spcBef>
              <a:buNone/>
            </a:pPr>
            <a:r>
              <a:rPr lang="en-US" sz="1400" b="1" dirty="0">
                <a:solidFill>
                  <a:schemeClr val="accent2"/>
                </a:solidFill>
              </a:rPr>
              <a:t>	Use of resources</a:t>
            </a:r>
          </a:p>
          <a:p>
            <a:pPr marL="0" indent="0" defTabSz="282575">
              <a:lnSpc>
                <a:spcPct val="200000"/>
              </a:lnSpc>
              <a:spcBef>
                <a:spcPts val="600"/>
              </a:spcBef>
              <a:buNone/>
            </a:pPr>
            <a:endParaRPr lang="en-US" sz="1400" b="1" dirty="0"/>
          </a:p>
        </p:txBody>
      </p:sp>
    </p:spTree>
    <p:extLst>
      <p:ext uri="{BB962C8B-B14F-4D97-AF65-F5344CB8AC3E}">
        <p14:creationId xmlns:p14="http://schemas.microsoft.com/office/powerpoint/2010/main" val="306566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solidFill>
                  <a:schemeClr val="accent2"/>
                </a:solidFill>
              </a:rPr>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306241" cy="6045402"/>
          </a:xfrm>
        </p:spPr>
        <p:txBody>
          <a:bodyPr>
            <a:normAutofit/>
          </a:bodyPr>
          <a:lstStyle/>
          <a:p>
            <a:pPr marL="400050" indent="-400050">
              <a:buFont typeface="Wingdings" panose="05000000000000000000" pitchFamily="2" charset="2"/>
              <a:buChar char=""/>
            </a:pPr>
            <a:r>
              <a:rPr lang="en-US" sz="2400" dirty="0"/>
              <a:t>Preliminary training is important</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Present training with sub-goals for each step</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Avoid unnecessary repetition</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Advance to next step as soon as goal is attained</a:t>
            </a:r>
          </a:p>
        </p:txBody>
      </p:sp>
    </p:spTree>
    <p:extLst>
      <p:ext uri="{BB962C8B-B14F-4D97-AF65-F5344CB8AC3E}">
        <p14:creationId xmlns:p14="http://schemas.microsoft.com/office/powerpoint/2010/main" val="75287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solidFill>
                  <a:schemeClr val="accent2"/>
                </a:solidFill>
              </a:rPr>
              <a:t>	Worry/lack of interest</a:t>
            </a:r>
          </a:p>
          <a:p>
            <a:pPr marL="0" indent="0" defTabSz="282575">
              <a:lnSpc>
                <a:spcPct val="100000"/>
              </a:lnSpc>
              <a:spcBef>
                <a:spcPts val="600"/>
              </a:spcBef>
              <a:buNone/>
            </a:pPr>
            <a:r>
              <a:rPr lang="en-US" sz="1400" b="1" dirty="0"/>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Worried students—not ready to learn</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Don’t ignore outside issues</a:t>
            </a:r>
          </a:p>
          <a:p>
            <a:pPr marL="857250" lvl="1" indent="-400050">
              <a:buFont typeface="Wingdings" panose="05000000000000000000" pitchFamily="2" charset="2"/>
              <a:buChar char=""/>
            </a:pPr>
            <a:r>
              <a:rPr lang="en-US" sz="2000" dirty="0"/>
              <a:t>Use outside interests and enthusiasm</a:t>
            </a:r>
          </a:p>
          <a:p>
            <a:pPr marL="857250" lvl="1" indent="-400050">
              <a:buFont typeface="Wingdings" panose="05000000000000000000" pitchFamily="2" charset="2"/>
              <a:buChar char=""/>
            </a:pPr>
            <a:r>
              <a:rPr lang="en-US" sz="2000" dirty="0"/>
              <a:t>Divert attention from worries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Prevent flight training-related worries</a:t>
            </a:r>
          </a:p>
          <a:p>
            <a:pPr marL="857250" lvl="1" indent="-400050">
              <a:buFont typeface="Wingdings" panose="05000000000000000000" pitchFamily="2" charset="2"/>
              <a:buChar char=""/>
            </a:pPr>
            <a:r>
              <a:rPr lang="en-US" sz="2000" dirty="0"/>
              <a:t>Keep students informed of progress and deficiencies</a:t>
            </a:r>
          </a:p>
        </p:txBody>
      </p:sp>
    </p:spTree>
    <p:extLst>
      <p:ext uri="{BB962C8B-B14F-4D97-AF65-F5344CB8AC3E}">
        <p14:creationId xmlns:p14="http://schemas.microsoft.com/office/powerpoint/2010/main" val="2906226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solidFill>
                  <a:schemeClr val="accent2"/>
                </a:solidFill>
              </a:rPr>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Slows rate of learning</a:t>
            </a:r>
          </a:p>
          <a:p>
            <a:pPr marL="457200" lvl="1" indent="0">
              <a:buNone/>
            </a:pPr>
            <a:endParaRPr lang="en-US" sz="2000" dirty="0"/>
          </a:p>
          <a:p>
            <a:pPr marL="400050" indent="-400050">
              <a:buFont typeface="Wingdings" panose="05000000000000000000" pitchFamily="2" charset="2"/>
              <a:buChar char=""/>
            </a:pPr>
            <a:r>
              <a:rPr lang="en-US" sz="2400" dirty="0"/>
              <a:t>Airsickness</a:t>
            </a:r>
          </a:p>
          <a:p>
            <a:pPr marL="857250" lvl="1" indent="-400050">
              <a:buFont typeface="Wingdings" panose="05000000000000000000" pitchFamily="2" charset="2"/>
              <a:buChar char=""/>
            </a:pPr>
            <a:r>
              <a:rPr lang="en-US" sz="2000" dirty="0"/>
              <a:t>Resistance develops early</a:t>
            </a:r>
          </a:p>
          <a:p>
            <a:pPr marL="857250" lvl="1" indent="-400050">
              <a:buFont typeface="Wingdings" panose="05000000000000000000" pitchFamily="2" charset="2"/>
              <a:buChar char=""/>
            </a:pPr>
            <a:r>
              <a:rPr lang="en-US" sz="2000" dirty="0"/>
              <a:t>Keep students occupied to help</a:t>
            </a:r>
          </a:p>
          <a:p>
            <a:pPr marL="857250" lvl="1" indent="-400050">
              <a:buFont typeface="Wingdings" panose="05000000000000000000" pitchFamily="2" charset="2"/>
              <a:buChar char=""/>
            </a:pPr>
            <a:r>
              <a:rPr lang="en-US" sz="2000" dirty="0"/>
              <a:t>Terminate flight </a:t>
            </a:r>
            <a:endParaRPr lang="en-US" sz="1600" dirty="0"/>
          </a:p>
          <a:p>
            <a:pPr marL="857250" lvl="1" indent="-400050">
              <a:buFont typeface="Wingdings" panose="05000000000000000000" pitchFamily="2" charset="2"/>
              <a:buChar char=""/>
            </a:pPr>
            <a:endParaRPr lang="en-US" sz="1600" dirty="0"/>
          </a:p>
          <a:p>
            <a:pPr marL="400050" indent="-400050">
              <a:buFont typeface="Wingdings" panose="05000000000000000000" pitchFamily="2" charset="2"/>
              <a:buChar char=""/>
            </a:pPr>
            <a:r>
              <a:rPr lang="en-US" sz="2400" dirty="0"/>
              <a:t>Dehydration</a:t>
            </a:r>
          </a:p>
          <a:p>
            <a:pPr marL="857250" lvl="1" indent="-400050">
              <a:buFont typeface="Wingdings" panose="05000000000000000000" pitchFamily="2" charset="2"/>
              <a:buChar char=""/>
            </a:pPr>
            <a:r>
              <a:rPr lang="en-US" sz="2000" dirty="0"/>
              <a:t>Reduces alertness</a:t>
            </a:r>
          </a:p>
          <a:p>
            <a:pPr marL="857250" lvl="1" indent="-400050">
              <a:buFont typeface="Wingdings" panose="05000000000000000000" pitchFamily="2" charset="2"/>
              <a:buChar char=""/>
            </a:pPr>
            <a:r>
              <a:rPr lang="en-US" sz="2000" dirty="0"/>
              <a:t>Slows decision-making</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Heatstroke</a:t>
            </a:r>
          </a:p>
          <a:p>
            <a:pPr marL="857250" lvl="1" indent="-400050">
              <a:buFont typeface="Wingdings" panose="05000000000000000000" pitchFamily="2" charset="2"/>
              <a:buChar char=""/>
            </a:pPr>
            <a:r>
              <a:rPr lang="en-US" sz="2000" dirty="0"/>
              <a:t>Inability of body to control its temperature</a:t>
            </a:r>
          </a:p>
        </p:txBody>
      </p:sp>
    </p:spTree>
    <p:extLst>
      <p:ext uri="{BB962C8B-B14F-4D97-AF65-F5344CB8AC3E}">
        <p14:creationId xmlns:p14="http://schemas.microsoft.com/office/powerpoint/2010/main" val="1819784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solidFill>
                  <a:schemeClr val="accent2"/>
                </a:solidFill>
              </a:rPr>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Fatigue may not be apparent to pilot until serious errors are made</a:t>
            </a:r>
          </a:p>
          <a:p>
            <a:pPr marL="400050" indent="-400050">
              <a:buFont typeface="Wingdings" panose="05000000000000000000" pitchFamily="2" charset="2"/>
              <a:buChar char=""/>
            </a:pPr>
            <a:endParaRPr lang="en-US" sz="2400" dirty="0"/>
          </a:p>
          <a:p>
            <a:pPr marL="400050" indent="-400050">
              <a:buFont typeface="Wingdings" panose="05000000000000000000" pitchFamily="2" charset="2"/>
              <a:buChar char=""/>
            </a:pPr>
            <a:r>
              <a:rPr lang="en-US" sz="2400" dirty="0"/>
              <a:t>(normal occurrence) </a:t>
            </a:r>
            <a:r>
              <a:rPr lang="en-US" sz="2400" dirty="0">
                <a:solidFill>
                  <a:schemeClr val="accent2"/>
                </a:solidFill>
              </a:rPr>
              <a:t>Acute fatigue</a:t>
            </a:r>
            <a:endParaRPr lang="en-US" sz="2400" dirty="0"/>
          </a:p>
          <a:p>
            <a:pPr marL="857250" lvl="1" indent="-400050">
              <a:buFont typeface="Wingdings" panose="05000000000000000000" pitchFamily="2" charset="2"/>
              <a:buChar char=""/>
            </a:pPr>
            <a:r>
              <a:rPr lang="en-US" sz="2000" dirty="0"/>
              <a:t>Inattention</a:t>
            </a:r>
          </a:p>
          <a:p>
            <a:pPr marL="857250" lvl="1" indent="-400050">
              <a:buFont typeface="Wingdings" panose="05000000000000000000" pitchFamily="2" charset="2"/>
              <a:buChar char=""/>
            </a:pPr>
            <a:r>
              <a:rPr lang="en-US" sz="2000" dirty="0"/>
              <a:t>Distractibility</a:t>
            </a:r>
          </a:p>
          <a:p>
            <a:pPr marL="857250" lvl="1" indent="-400050">
              <a:buFont typeface="Wingdings" panose="05000000000000000000" pitchFamily="2" charset="2"/>
              <a:buChar char=""/>
            </a:pPr>
            <a:r>
              <a:rPr lang="en-US" sz="2000" dirty="0"/>
              <a:t>Errors in timing</a:t>
            </a:r>
          </a:p>
          <a:p>
            <a:pPr marL="857250" lvl="1" indent="-400050">
              <a:buFont typeface="Wingdings" panose="05000000000000000000" pitchFamily="2" charset="2"/>
              <a:buChar char=""/>
            </a:pPr>
            <a:r>
              <a:rPr lang="en-US" sz="2000" dirty="0"/>
              <a:t>Neglect of secondary tasks</a:t>
            </a:r>
          </a:p>
          <a:p>
            <a:pPr marL="857250" lvl="1" indent="-400050">
              <a:buFont typeface="Wingdings" panose="05000000000000000000" pitchFamily="2" charset="2"/>
              <a:buChar char=""/>
            </a:pPr>
            <a:r>
              <a:rPr lang="en-US" sz="2000" dirty="0"/>
              <a:t>Loss of accuracy/control</a:t>
            </a:r>
          </a:p>
          <a:p>
            <a:pPr marL="857250" lvl="1" indent="-400050">
              <a:buFont typeface="Wingdings" panose="05000000000000000000" pitchFamily="2" charset="2"/>
              <a:buChar char=""/>
            </a:pPr>
            <a:r>
              <a:rPr lang="en-US" sz="2000" dirty="0"/>
              <a:t>Lack of awareness of error accumulation</a:t>
            </a:r>
          </a:p>
          <a:p>
            <a:pPr marL="857250" lvl="1" indent="-400050">
              <a:buFont typeface="Wingdings" panose="05000000000000000000" pitchFamily="2" charset="2"/>
              <a:buChar char=""/>
            </a:pPr>
            <a:r>
              <a:rPr lang="en-US" sz="2000" dirty="0"/>
              <a:t>Irritability</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(lack of recovery) </a:t>
            </a:r>
            <a:r>
              <a:rPr lang="en-US" sz="2400" dirty="0">
                <a:solidFill>
                  <a:schemeClr val="accent2"/>
                </a:solidFill>
              </a:rPr>
              <a:t>Chronic fatigue</a:t>
            </a:r>
          </a:p>
          <a:p>
            <a:pPr marL="857250" lvl="1" indent="-400050">
              <a:buFont typeface="Wingdings" panose="05000000000000000000" pitchFamily="2" charset="2"/>
              <a:buChar char=""/>
            </a:pPr>
            <a:r>
              <a:rPr lang="en-US" sz="2000" dirty="0"/>
              <a:t>Not resolved by rest alone</a:t>
            </a:r>
          </a:p>
          <a:p>
            <a:pPr marL="857250" lvl="1" indent="-400050">
              <a:buFont typeface="Wingdings" panose="05000000000000000000" pitchFamily="2" charset="2"/>
              <a:buChar char=""/>
            </a:pPr>
            <a:r>
              <a:rPr lang="en-US" sz="2000" dirty="0"/>
              <a:t>Can impair performance and affect pilot judgment/decision-making</a:t>
            </a:r>
          </a:p>
        </p:txBody>
      </p:sp>
    </p:spTree>
    <p:extLst>
      <p:ext uri="{BB962C8B-B14F-4D97-AF65-F5344CB8AC3E}">
        <p14:creationId xmlns:p14="http://schemas.microsoft.com/office/powerpoint/2010/main" val="411161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t>	Physical discomfort</a:t>
            </a:r>
          </a:p>
          <a:p>
            <a:pPr marL="0" indent="0" defTabSz="282575">
              <a:lnSpc>
                <a:spcPct val="100000"/>
              </a:lnSpc>
              <a:spcBef>
                <a:spcPts val="600"/>
              </a:spcBef>
              <a:buNone/>
            </a:pPr>
            <a:r>
              <a:rPr lang="en-US" sz="1400" b="1" dirty="0">
                <a:solidFill>
                  <a:schemeClr val="accent2"/>
                </a:solidFill>
              </a:rPr>
              <a:t>	Apathy</a:t>
            </a:r>
          </a:p>
          <a:p>
            <a:pPr marL="0" indent="0" defTabSz="282575">
              <a:lnSpc>
                <a:spcPct val="100000"/>
              </a:lnSpc>
              <a:spcBef>
                <a:spcPts val="600"/>
              </a:spcBef>
              <a:buNone/>
            </a:pPr>
            <a:r>
              <a:rPr lang="en-US" sz="1400" b="1" dirty="0"/>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Poorly organized instruction destroys student interest</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Provide well-planned, appropriate, and accurate instruction</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solidFill>
                  <a:schemeClr val="accent2"/>
                </a:solidFill>
              </a:rPr>
              <a:t>Teach for the level of the student</a:t>
            </a:r>
          </a:p>
          <a:p>
            <a:pPr marL="857250" lvl="1" indent="-400050">
              <a:buFont typeface="Wingdings" panose="05000000000000000000" pitchFamily="2" charset="2"/>
              <a:buChar char=""/>
            </a:pPr>
            <a:r>
              <a:rPr lang="en-US" sz="2000" dirty="0"/>
              <a:t>Too elementary—can’t hold interest</a:t>
            </a:r>
          </a:p>
          <a:p>
            <a:pPr marL="857250" lvl="1" indent="-400050">
              <a:buFont typeface="Wingdings" panose="05000000000000000000" pitchFamily="2" charset="2"/>
              <a:buChar char=""/>
            </a:pPr>
            <a:r>
              <a:rPr lang="en-US" sz="2000" dirty="0"/>
              <a:t>Too complicated—can’t evoke interest</a:t>
            </a:r>
          </a:p>
        </p:txBody>
      </p:sp>
    </p:spTree>
    <p:extLst>
      <p:ext uri="{BB962C8B-B14F-4D97-AF65-F5344CB8AC3E}">
        <p14:creationId xmlns:p14="http://schemas.microsoft.com/office/powerpoint/2010/main" val="90178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1BE00BE-11B9-433C-B60B-D27CBF175F57}"/>
              </a:ext>
            </a:extLst>
          </p:cNvPr>
          <p:cNvSpPr txBox="1">
            <a:spLocks/>
          </p:cNvSpPr>
          <p:nvPr/>
        </p:nvSpPr>
        <p:spPr>
          <a:xfrm>
            <a:off x="619940" y="447472"/>
            <a:ext cx="2580459" cy="57294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400" b="1" dirty="0">
                <a:solidFill>
                  <a:schemeClr val="accent2"/>
                </a:solidFill>
              </a:rPr>
              <a:t>Obstacles to learning</a:t>
            </a:r>
          </a:p>
          <a:p>
            <a:pPr marL="0" indent="0" defTabSz="282575">
              <a:lnSpc>
                <a:spcPct val="100000"/>
              </a:lnSpc>
              <a:spcBef>
                <a:spcPts val="600"/>
              </a:spcBef>
              <a:buNone/>
            </a:pPr>
            <a:r>
              <a:rPr lang="en-US" sz="1400" b="1" dirty="0"/>
              <a:t>	Unfair treatment </a:t>
            </a:r>
          </a:p>
          <a:p>
            <a:pPr marL="0" indent="0" defTabSz="282575">
              <a:lnSpc>
                <a:spcPct val="100000"/>
              </a:lnSpc>
              <a:spcBef>
                <a:spcPts val="600"/>
              </a:spcBef>
              <a:buNone/>
            </a:pPr>
            <a:r>
              <a:rPr lang="en-US" sz="1400" b="1" dirty="0"/>
              <a:t>	Impatience</a:t>
            </a:r>
          </a:p>
          <a:p>
            <a:pPr marL="0" indent="0" defTabSz="282575">
              <a:lnSpc>
                <a:spcPct val="100000"/>
              </a:lnSpc>
              <a:spcBef>
                <a:spcPts val="600"/>
              </a:spcBef>
              <a:buNone/>
            </a:pPr>
            <a:r>
              <a:rPr lang="en-US" sz="1400" b="1" dirty="0"/>
              <a:t>	Worry/lack of interest</a:t>
            </a:r>
          </a:p>
          <a:p>
            <a:pPr marL="0" indent="0" defTabSz="282575">
              <a:lnSpc>
                <a:spcPct val="100000"/>
              </a:lnSpc>
              <a:spcBef>
                <a:spcPts val="600"/>
              </a:spcBef>
              <a:buNone/>
            </a:pPr>
            <a:r>
              <a:rPr lang="en-US" sz="1400" b="1" dirty="0"/>
              <a:t>	Physical discomfort</a:t>
            </a:r>
          </a:p>
          <a:p>
            <a:pPr marL="0" indent="0" defTabSz="282575">
              <a:lnSpc>
                <a:spcPct val="100000"/>
              </a:lnSpc>
              <a:spcBef>
                <a:spcPts val="600"/>
              </a:spcBef>
              <a:buNone/>
            </a:pPr>
            <a:r>
              <a:rPr lang="en-US" sz="1400" b="1" dirty="0"/>
              <a:t>	Apathy</a:t>
            </a:r>
          </a:p>
          <a:p>
            <a:pPr marL="0" indent="0" defTabSz="282575">
              <a:lnSpc>
                <a:spcPct val="100000"/>
              </a:lnSpc>
              <a:spcBef>
                <a:spcPts val="600"/>
              </a:spcBef>
              <a:buNone/>
            </a:pPr>
            <a:r>
              <a:rPr lang="en-US" sz="1400" b="1" dirty="0">
                <a:solidFill>
                  <a:schemeClr val="accent2"/>
                </a:solidFill>
              </a:rPr>
              <a:t>	Anxiety</a:t>
            </a:r>
          </a:p>
          <a:p>
            <a:pPr marL="0" indent="0">
              <a:lnSpc>
                <a:spcPct val="200000"/>
              </a:lnSpc>
              <a:spcBef>
                <a:spcPts val="600"/>
              </a:spcBef>
              <a:buNone/>
            </a:pPr>
            <a:r>
              <a:rPr lang="en-US" sz="1400" b="1" dirty="0"/>
              <a:t>Demonstration-performance</a:t>
            </a:r>
          </a:p>
          <a:p>
            <a:pPr marL="0" indent="0">
              <a:lnSpc>
                <a:spcPct val="200000"/>
              </a:lnSpc>
              <a:spcBef>
                <a:spcPts val="600"/>
              </a:spcBef>
              <a:buNone/>
            </a:pPr>
            <a:r>
              <a:rPr lang="en-US" sz="1400" b="1" dirty="0"/>
              <a:t>Positive exchange of controls</a:t>
            </a:r>
          </a:p>
          <a:p>
            <a:pPr marL="0" indent="0">
              <a:lnSpc>
                <a:spcPct val="200000"/>
              </a:lnSpc>
              <a:spcBef>
                <a:spcPts val="600"/>
              </a:spcBef>
              <a:buNone/>
            </a:pPr>
            <a:r>
              <a:rPr lang="en-US" sz="1400" b="1" dirty="0"/>
              <a:t>Sterile cockpit rules</a:t>
            </a:r>
          </a:p>
          <a:p>
            <a:pPr marL="0" indent="0">
              <a:lnSpc>
                <a:spcPct val="200000"/>
              </a:lnSpc>
              <a:spcBef>
                <a:spcPts val="600"/>
              </a:spcBef>
              <a:buNone/>
            </a:pPr>
            <a:r>
              <a:rPr lang="en-US" sz="1400" b="1" dirty="0"/>
              <a:t>Use of distractions</a:t>
            </a:r>
          </a:p>
          <a:p>
            <a:pPr marL="0" indent="0">
              <a:lnSpc>
                <a:spcPct val="200000"/>
              </a:lnSpc>
              <a:spcBef>
                <a:spcPts val="600"/>
              </a:spcBef>
              <a:buNone/>
            </a:pPr>
            <a:r>
              <a:rPr lang="en-US" sz="1400" b="1" dirty="0"/>
              <a:t>Integrated flight instruction</a:t>
            </a:r>
          </a:p>
          <a:p>
            <a:pPr marL="0" indent="0">
              <a:lnSpc>
                <a:spcPct val="200000"/>
              </a:lnSpc>
              <a:spcBef>
                <a:spcPts val="600"/>
              </a:spcBef>
              <a:buNone/>
            </a:pPr>
            <a:r>
              <a:rPr lang="en-US" sz="1400" b="1" dirty="0"/>
              <a:t>Assessment of piloting ability</a:t>
            </a:r>
          </a:p>
          <a:p>
            <a:pPr marL="0" indent="0">
              <a:lnSpc>
                <a:spcPct val="200000"/>
              </a:lnSpc>
              <a:spcBef>
                <a:spcPts val="600"/>
              </a:spcBef>
              <a:buNone/>
            </a:pPr>
            <a:r>
              <a:rPr lang="en-US" sz="1400" b="1" dirty="0"/>
              <a:t>Aeronautical decision making</a:t>
            </a:r>
          </a:p>
        </p:txBody>
      </p:sp>
      <p:sp>
        <p:nvSpPr>
          <p:cNvPr id="7" name="Content Placeholder 2">
            <a:extLst>
              <a:ext uri="{FF2B5EF4-FFF2-40B4-BE49-F238E27FC236}">
                <a16:creationId xmlns:a16="http://schemas.microsoft.com/office/drawing/2014/main" id="{31512379-9292-4207-AB71-ECB935FFEAFF}"/>
              </a:ext>
            </a:extLst>
          </p:cNvPr>
          <p:cNvSpPr>
            <a:spLocks noGrp="1"/>
          </p:cNvSpPr>
          <p:nvPr>
            <p:ph idx="1"/>
          </p:nvPr>
        </p:nvSpPr>
        <p:spPr>
          <a:xfrm>
            <a:off x="3200400" y="447472"/>
            <a:ext cx="5492663" cy="6045402"/>
          </a:xfrm>
        </p:spPr>
        <p:txBody>
          <a:bodyPr>
            <a:normAutofit/>
          </a:bodyPr>
          <a:lstStyle/>
          <a:p>
            <a:pPr marL="400050" indent="-400050">
              <a:buFont typeface="Wingdings" panose="05000000000000000000" pitchFamily="2" charset="2"/>
              <a:buChar char=""/>
            </a:pPr>
            <a:r>
              <a:rPr lang="en-US" sz="2400" dirty="0"/>
              <a:t>Limits student’s perceptive ability</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Slows development of insights</a:t>
            </a:r>
          </a:p>
          <a:p>
            <a:pPr marL="857250" lvl="1" indent="-400050">
              <a:buFont typeface="Wingdings" panose="05000000000000000000" pitchFamily="2" charset="2"/>
              <a:buChar char=""/>
            </a:pPr>
            <a:endParaRPr lang="en-US" sz="2000" dirty="0"/>
          </a:p>
          <a:p>
            <a:pPr marL="400050" indent="-400050">
              <a:buFont typeface="Wingdings" panose="05000000000000000000" pitchFamily="2" charset="2"/>
              <a:buChar char=""/>
            </a:pPr>
            <a:r>
              <a:rPr lang="en-US" sz="2400" dirty="0"/>
              <a:t>Provide comfortable atmosphere</a:t>
            </a:r>
          </a:p>
          <a:p>
            <a:pPr marL="857250" lvl="1" indent="-400050">
              <a:buFont typeface="Wingdings" panose="05000000000000000000" pitchFamily="2" charset="2"/>
              <a:buChar char=""/>
            </a:pPr>
            <a:r>
              <a:rPr lang="en-US" sz="2000" dirty="0"/>
              <a:t>Confidence in instructor and airplane</a:t>
            </a:r>
          </a:p>
        </p:txBody>
      </p:sp>
    </p:spTree>
    <p:extLst>
      <p:ext uri="{BB962C8B-B14F-4D97-AF65-F5344CB8AC3E}">
        <p14:creationId xmlns:p14="http://schemas.microsoft.com/office/powerpoint/2010/main" val="11845728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2378</Words>
  <Application>Microsoft Office PowerPoint</Application>
  <PresentationFormat>On-screen Show (4:3)</PresentationFormat>
  <Paragraphs>822</Paragraphs>
  <Slides>38</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Helvetica</vt:lpstr>
      <vt:lpstr>Wingdings</vt:lpstr>
      <vt:lpstr>Office Theme</vt:lpstr>
      <vt:lpstr>Techniques of  Flight Instruction</vt:lpstr>
      <vt:lpstr>Flight instructors should encourage safe flying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Nicoletta Fala</dc:creator>
  <cp:lastModifiedBy>Nicoletta Fala</cp:lastModifiedBy>
  <cp:revision>24</cp:revision>
  <dcterms:created xsi:type="dcterms:W3CDTF">2018-02-11T17:58:09Z</dcterms:created>
  <dcterms:modified xsi:type="dcterms:W3CDTF">2018-02-15T15:08:54Z</dcterms:modified>
</cp:coreProperties>
</file>